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29"/>
  </p:notesMasterIdLst>
  <p:handoutMasterIdLst>
    <p:handoutMasterId r:id="rId30"/>
  </p:handoutMasterIdLst>
  <p:sldIdLst>
    <p:sldId id="256" r:id="rId5"/>
    <p:sldId id="333" r:id="rId6"/>
    <p:sldId id="310" r:id="rId7"/>
    <p:sldId id="283" r:id="rId8"/>
    <p:sldId id="262" r:id="rId9"/>
    <p:sldId id="332" r:id="rId10"/>
    <p:sldId id="272" r:id="rId11"/>
    <p:sldId id="309" r:id="rId12"/>
    <p:sldId id="301" r:id="rId13"/>
    <p:sldId id="308" r:id="rId14"/>
    <p:sldId id="303" r:id="rId15"/>
    <p:sldId id="304" r:id="rId16"/>
    <p:sldId id="307" r:id="rId17"/>
    <p:sldId id="311" r:id="rId18"/>
    <p:sldId id="339" r:id="rId19"/>
    <p:sldId id="259" r:id="rId20"/>
    <p:sldId id="312" r:id="rId21"/>
    <p:sldId id="257" r:id="rId22"/>
    <p:sldId id="315" r:id="rId23"/>
    <p:sldId id="258" r:id="rId24"/>
    <p:sldId id="318" r:id="rId25"/>
    <p:sldId id="266" r:id="rId26"/>
    <p:sldId id="260" r:id="rId27"/>
    <p:sldId id="324" r:id="rId28"/>
  </p:sldIdLst>
  <p:sldSz cx="9144000" cy="5143500" type="screen16x9"/>
  <p:notesSz cx="7010400" cy="9296400"/>
  <p:embeddedFontLst>
    <p:embeddedFont>
      <p:font typeface="Calibri" panose="020F0502020204030204" pitchFamily="34" charset="0"/>
      <p:regular r:id="rId31"/>
      <p:bold r:id="rId32"/>
      <p:italic r:id="rId33"/>
      <p:boldItalic r:id="rId34"/>
    </p:embeddedFont>
    <p:embeddedFont>
      <p:font typeface="Lato" panose="020B0604020202020204" charset="0"/>
      <p:regular r:id="rId35"/>
      <p:bold r:id="rId36"/>
      <p:italic r:id="rId37"/>
      <p:boldItalic r:id="rId38"/>
    </p:embeddedFont>
    <p:embeddedFont>
      <p:font typeface="Monotype Corsiva" panose="03010101010201010101" pitchFamily="66" charset="0"/>
      <p:italic r:id="rId39"/>
    </p:embeddedFont>
    <p:embeddedFont>
      <p:font typeface="Nirmala UI" panose="020B0502040204020203" pitchFamily="34" charset="0"/>
      <p:regular r:id="rId40"/>
      <p:bold r:id="rId41"/>
    </p:embeddedFont>
    <p:embeddedFont>
      <p:font typeface="Nirmala UI Semilight" panose="020B0402040204020203" pitchFamily="34" charset="0"/>
      <p:regular r:id="rId42"/>
    </p:embeddedFont>
    <p:embeddedFont>
      <p:font typeface="Raleway" panose="020B0604020202020204" charset="0"/>
      <p:regular r:id="rId43"/>
      <p:bold r:id="rId44"/>
      <p:italic r:id="rId45"/>
      <p:boldItalic r:id="rId46"/>
    </p:embeddedFont>
    <p:embeddedFont>
      <p:font typeface="Roboto" panose="020B0604020202020204" charset="0"/>
      <p:regular r:id="rId47"/>
      <p:bold r:id="rId48"/>
      <p:italic r:id="rId49"/>
      <p:boldItalic r:id="rId50"/>
    </p:embeddedFont>
    <p:embeddedFont>
      <p:font typeface="Wingdings 2" panose="05020102010507070707" pitchFamily="18" charset="2"/>
      <p:regular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A5CDF0-9FED-2EED-00B7-55C6BC7F0F83}" name="Boyd Moses Crystal" initials="BC" userId="S::boydmosesc@pcsb.org::e113ddec-ad30-4df6-8df5-3356f5b2b2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Brown" initials="AB" lastIdx="0" clrIdx="0">
    <p:extLst>
      <p:ext uri="{19B8F6BF-5375-455C-9EA6-DF929625EA0E}">
        <p15:presenceInfo xmlns:p15="http://schemas.microsoft.com/office/powerpoint/2012/main" userId="Amy Brow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E53A52-BE73-4330-84CD-606E68E0B880}" v="932" dt="2022-08-22T20:55:36.482"/>
  </p1510:revLst>
</p1510:revInfo>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70823" autoAdjust="0"/>
  </p:normalViewPr>
  <p:slideViewPr>
    <p:cSldViewPr snapToGrid="0">
      <p:cViewPr varScale="1">
        <p:scale>
          <a:sx n="62" d="100"/>
          <a:sy n="62" d="100"/>
        </p:scale>
        <p:origin x="13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6"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font" Target="fonts/font19.fntdata"/><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1.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Lisa" userId="4f2125b1-3110-4076-a4b4-63a237092924" providerId="ADAL" clId="{9CE53A52-BE73-4330-84CD-606E68E0B880}"/>
    <pc:docChg chg="custSel delSld modSld">
      <pc:chgData name="Brown Lisa" userId="4f2125b1-3110-4076-a4b4-63a237092924" providerId="ADAL" clId="{9CE53A52-BE73-4330-84CD-606E68E0B880}" dt="2022-08-22T20:55:36.482" v="931" actId="6549"/>
      <pc:docMkLst>
        <pc:docMk/>
      </pc:docMkLst>
      <pc:sldChg chg="addSp delSp modSp">
        <pc:chgData name="Brown Lisa" userId="4f2125b1-3110-4076-a4b4-63a237092924" providerId="ADAL" clId="{9CE53A52-BE73-4330-84CD-606E68E0B880}" dt="2022-08-22T20:37:17.900" v="167" actId="20577"/>
        <pc:sldMkLst>
          <pc:docMk/>
          <pc:sldMk cId="0" sldId="256"/>
        </pc:sldMkLst>
        <pc:spChg chg="mod">
          <ac:chgData name="Brown Lisa" userId="4f2125b1-3110-4076-a4b4-63a237092924" providerId="ADAL" clId="{9CE53A52-BE73-4330-84CD-606E68E0B880}" dt="2022-08-22T20:37:17.900" v="167" actId="20577"/>
          <ac:spMkLst>
            <pc:docMk/>
            <pc:sldMk cId="0" sldId="256"/>
            <ac:spMk id="2" creationId="{CBA064CE-C29C-421B-BDE3-69A0DEB42C9D}"/>
          </ac:spMkLst>
        </pc:spChg>
        <pc:spChg chg="del mod">
          <ac:chgData name="Brown Lisa" userId="4f2125b1-3110-4076-a4b4-63a237092924" providerId="ADAL" clId="{9CE53A52-BE73-4330-84CD-606E68E0B880}" dt="2022-08-22T20:37:08.126" v="134"/>
          <ac:spMkLst>
            <pc:docMk/>
            <pc:sldMk cId="0" sldId="256"/>
            <ac:spMk id="4" creationId="{597B4C02-CF6B-4D89-8705-29F844FC4245}"/>
          </ac:spMkLst>
        </pc:spChg>
        <pc:picChg chg="add mod">
          <ac:chgData name="Brown Lisa" userId="4f2125b1-3110-4076-a4b4-63a237092924" providerId="ADAL" clId="{9CE53A52-BE73-4330-84CD-606E68E0B880}" dt="2022-08-22T20:36:01.095" v="5" actId="1076"/>
          <ac:picMkLst>
            <pc:docMk/>
            <pc:sldMk cId="0" sldId="256"/>
            <ac:picMk id="7" creationId="{3C912CE4-D294-41B3-BF81-20C7207F3738}"/>
          </ac:picMkLst>
        </pc:picChg>
      </pc:sldChg>
      <pc:sldChg chg="del">
        <pc:chgData name="Brown Lisa" userId="4f2125b1-3110-4076-a4b4-63a237092924" providerId="ADAL" clId="{9CE53A52-BE73-4330-84CD-606E68E0B880}" dt="2022-08-22T20:54:19.068" v="924" actId="2696"/>
        <pc:sldMkLst>
          <pc:docMk/>
          <pc:sldMk cId="0" sldId="261"/>
        </pc:sldMkLst>
      </pc:sldChg>
      <pc:sldChg chg="del">
        <pc:chgData name="Brown Lisa" userId="4f2125b1-3110-4076-a4b4-63a237092924" providerId="ADAL" clId="{9CE53A52-BE73-4330-84CD-606E68E0B880}" dt="2022-08-22T20:54:38.448" v="926" actId="2696"/>
        <pc:sldMkLst>
          <pc:docMk/>
          <pc:sldMk cId="0" sldId="270"/>
        </pc:sldMkLst>
      </pc:sldChg>
      <pc:sldChg chg="del">
        <pc:chgData name="Brown Lisa" userId="4f2125b1-3110-4076-a4b4-63a237092924" providerId="ADAL" clId="{9CE53A52-BE73-4330-84CD-606E68E0B880}" dt="2022-08-22T20:37:36.798" v="168" actId="2696"/>
        <pc:sldMkLst>
          <pc:docMk/>
          <pc:sldMk cId="0" sldId="275"/>
        </pc:sldMkLst>
      </pc:sldChg>
      <pc:sldChg chg="modSp">
        <pc:chgData name="Brown Lisa" userId="4f2125b1-3110-4076-a4b4-63a237092924" providerId="ADAL" clId="{9CE53A52-BE73-4330-84CD-606E68E0B880}" dt="2022-08-22T20:38:03.910" v="211" actId="20577"/>
        <pc:sldMkLst>
          <pc:docMk/>
          <pc:sldMk cId="0" sldId="283"/>
        </pc:sldMkLst>
        <pc:spChg chg="mod">
          <ac:chgData name="Brown Lisa" userId="4f2125b1-3110-4076-a4b4-63a237092924" providerId="ADAL" clId="{9CE53A52-BE73-4330-84CD-606E68E0B880}" dt="2022-08-22T20:38:03.910" v="211" actId="20577"/>
          <ac:spMkLst>
            <pc:docMk/>
            <pc:sldMk cId="0" sldId="283"/>
            <ac:spMk id="448" creationId="{00000000-0000-0000-0000-000000000000}"/>
          </ac:spMkLst>
        </pc:spChg>
      </pc:sldChg>
      <pc:sldChg chg="del">
        <pc:chgData name="Brown Lisa" userId="4f2125b1-3110-4076-a4b4-63a237092924" providerId="ADAL" clId="{9CE53A52-BE73-4330-84CD-606E68E0B880}" dt="2022-08-22T20:55:13.746" v="929" actId="2696"/>
        <pc:sldMkLst>
          <pc:docMk/>
          <pc:sldMk cId="0" sldId="291"/>
        </pc:sldMkLst>
      </pc:sldChg>
      <pc:sldChg chg="del">
        <pc:chgData name="Brown Lisa" userId="4f2125b1-3110-4076-a4b4-63a237092924" providerId="ADAL" clId="{9CE53A52-BE73-4330-84CD-606E68E0B880}" dt="2022-08-22T20:55:20.052" v="930" actId="2696"/>
        <pc:sldMkLst>
          <pc:docMk/>
          <pc:sldMk cId="0" sldId="292"/>
        </pc:sldMkLst>
      </pc:sldChg>
      <pc:sldChg chg="delSp modSp">
        <pc:chgData name="Brown Lisa" userId="4f2125b1-3110-4076-a4b4-63a237092924" providerId="ADAL" clId="{9CE53A52-BE73-4330-84CD-606E68E0B880}" dt="2022-08-22T20:50:27.453" v="840" actId="255"/>
        <pc:sldMkLst>
          <pc:docMk/>
          <pc:sldMk cId="3250072113" sldId="301"/>
        </pc:sldMkLst>
        <pc:spChg chg="mod">
          <ac:chgData name="Brown Lisa" userId="4f2125b1-3110-4076-a4b4-63a237092924" providerId="ADAL" clId="{9CE53A52-BE73-4330-84CD-606E68E0B880}" dt="2022-08-22T20:50:27.453" v="840" actId="255"/>
          <ac:spMkLst>
            <pc:docMk/>
            <pc:sldMk cId="3250072113" sldId="301"/>
            <ac:spMk id="4" creationId="{DC3692DB-C52F-4B0E-AC8B-F71726B5B957}"/>
          </ac:spMkLst>
        </pc:spChg>
        <pc:picChg chg="del">
          <ac:chgData name="Brown Lisa" userId="4f2125b1-3110-4076-a4b4-63a237092924" providerId="ADAL" clId="{9CE53A52-BE73-4330-84CD-606E68E0B880}" dt="2022-08-22T20:49:26.574" v="778" actId="478"/>
          <ac:picMkLst>
            <pc:docMk/>
            <pc:sldMk cId="3250072113" sldId="301"/>
            <ac:picMk id="4106" creationId="{9DD3AA4C-A577-475B-84A8-4FE3A8F95017}"/>
          </ac:picMkLst>
        </pc:picChg>
      </pc:sldChg>
      <pc:sldChg chg="modSp">
        <pc:chgData name="Brown Lisa" userId="4f2125b1-3110-4076-a4b4-63a237092924" providerId="ADAL" clId="{9CE53A52-BE73-4330-84CD-606E68E0B880}" dt="2022-08-22T20:51:08.307" v="906" actId="20577"/>
        <pc:sldMkLst>
          <pc:docMk/>
          <pc:sldMk cId="3486681896" sldId="303"/>
        </pc:sldMkLst>
        <pc:spChg chg="mod">
          <ac:chgData name="Brown Lisa" userId="4f2125b1-3110-4076-a4b4-63a237092924" providerId="ADAL" clId="{9CE53A52-BE73-4330-84CD-606E68E0B880}" dt="2022-08-22T20:51:08.307" v="906" actId="20577"/>
          <ac:spMkLst>
            <pc:docMk/>
            <pc:sldMk cId="3486681896" sldId="303"/>
            <ac:spMk id="3" creationId="{4047A87B-31D1-4724-B5AD-5EDCF2E67038}"/>
          </ac:spMkLst>
        </pc:spChg>
      </pc:sldChg>
      <pc:sldChg chg="del">
        <pc:chgData name="Brown Lisa" userId="4f2125b1-3110-4076-a4b4-63a237092924" providerId="ADAL" clId="{9CE53A52-BE73-4330-84CD-606E68E0B880}" dt="2022-08-22T20:51:30.878" v="907" actId="2696"/>
        <pc:sldMkLst>
          <pc:docMk/>
          <pc:sldMk cId="3707896478" sldId="305"/>
        </pc:sldMkLst>
      </pc:sldChg>
      <pc:sldChg chg="modSp">
        <pc:chgData name="Brown Lisa" userId="4f2125b1-3110-4076-a4b4-63a237092924" providerId="ADAL" clId="{9CE53A52-BE73-4330-84CD-606E68E0B880}" dt="2022-08-22T20:48:19.575" v="767" actId="255"/>
        <pc:sldMkLst>
          <pc:docMk/>
          <pc:sldMk cId="2488202871" sldId="309"/>
        </pc:sldMkLst>
        <pc:spChg chg="mod">
          <ac:chgData name="Brown Lisa" userId="4f2125b1-3110-4076-a4b4-63a237092924" providerId="ADAL" clId="{9CE53A52-BE73-4330-84CD-606E68E0B880}" dt="2022-08-22T20:48:19.575" v="767" actId="255"/>
          <ac:spMkLst>
            <pc:docMk/>
            <pc:sldMk cId="2488202871" sldId="309"/>
            <ac:spMk id="4" creationId="{4A85E29F-2C64-49C1-AD16-7CD5491C723C}"/>
          </ac:spMkLst>
        </pc:spChg>
      </pc:sldChg>
      <pc:sldChg chg="modSp">
        <pc:chgData name="Brown Lisa" userId="4f2125b1-3110-4076-a4b4-63a237092924" providerId="ADAL" clId="{9CE53A52-BE73-4330-84CD-606E68E0B880}" dt="2022-08-22T20:52:34.254" v="923" actId="207"/>
        <pc:sldMkLst>
          <pc:docMk/>
          <pc:sldMk cId="3409058185" sldId="311"/>
        </pc:sldMkLst>
        <pc:spChg chg="mod">
          <ac:chgData name="Brown Lisa" userId="4f2125b1-3110-4076-a4b4-63a237092924" providerId="ADAL" clId="{9CE53A52-BE73-4330-84CD-606E68E0B880}" dt="2022-08-22T20:52:34.254" v="923" actId="207"/>
          <ac:spMkLst>
            <pc:docMk/>
            <pc:sldMk cId="3409058185" sldId="311"/>
            <ac:spMk id="3" creationId="{2E9D2DB4-7985-4832-9C2B-0790191C4DBD}"/>
          </ac:spMkLst>
        </pc:spChg>
      </pc:sldChg>
      <pc:sldChg chg="del">
        <pc:chgData name="Brown Lisa" userId="4f2125b1-3110-4076-a4b4-63a237092924" providerId="ADAL" clId="{9CE53A52-BE73-4330-84CD-606E68E0B880}" dt="2022-08-22T20:54:29.449" v="925" actId="2696"/>
        <pc:sldMkLst>
          <pc:docMk/>
          <pc:sldMk cId="56742427" sldId="314"/>
        </pc:sldMkLst>
      </pc:sldChg>
      <pc:sldChg chg="modSp">
        <pc:chgData name="Brown Lisa" userId="4f2125b1-3110-4076-a4b4-63a237092924" providerId="ADAL" clId="{9CE53A52-BE73-4330-84CD-606E68E0B880}" dt="2022-08-22T20:55:36.482" v="931" actId="6549"/>
        <pc:sldMkLst>
          <pc:docMk/>
          <pc:sldMk cId="3351863582" sldId="324"/>
        </pc:sldMkLst>
        <pc:spChg chg="mod">
          <ac:chgData name="Brown Lisa" userId="4f2125b1-3110-4076-a4b4-63a237092924" providerId="ADAL" clId="{9CE53A52-BE73-4330-84CD-606E68E0B880}" dt="2022-08-22T20:55:36.482" v="931" actId="6549"/>
          <ac:spMkLst>
            <pc:docMk/>
            <pc:sldMk cId="3351863582" sldId="324"/>
            <ac:spMk id="3" creationId="{34ADABDA-C596-4C4F-A894-1004F702BC08}"/>
          </ac:spMkLst>
        </pc:spChg>
      </pc:sldChg>
      <pc:sldChg chg="del">
        <pc:chgData name="Brown Lisa" userId="4f2125b1-3110-4076-a4b4-63a237092924" providerId="ADAL" clId="{9CE53A52-BE73-4330-84CD-606E68E0B880}" dt="2022-08-22T20:51:47.577" v="908" actId="2696"/>
        <pc:sldMkLst>
          <pc:docMk/>
          <pc:sldMk cId="2826041132" sldId="325"/>
        </pc:sldMkLst>
      </pc:sldChg>
      <pc:sldChg chg="del">
        <pc:chgData name="Brown Lisa" userId="4f2125b1-3110-4076-a4b4-63a237092924" providerId="ADAL" clId="{9CE53A52-BE73-4330-84CD-606E68E0B880}" dt="2022-08-22T20:54:50.641" v="927" actId="2696"/>
        <pc:sldMkLst>
          <pc:docMk/>
          <pc:sldMk cId="3902595307" sldId="327"/>
        </pc:sldMkLst>
      </pc:sldChg>
      <pc:sldChg chg="del">
        <pc:chgData name="Brown Lisa" userId="4f2125b1-3110-4076-a4b4-63a237092924" providerId="ADAL" clId="{9CE53A52-BE73-4330-84CD-606E68E0B880}" dt="2022-08-22T20:35:04.557" v="0" actId="2696"/>
        <pc:sldMkLst>
          <pc:docMk/>
          <pc:sldMk cId="4001432095" sldId="328"/>
        </pc:sldMkLst>
      </pc:sldChg>
      <pc:sldChg chg="del">
        <pc:chgData name="Brown Lisa" userId="4f2125b1-3110-4076-a4b4-63a237092924" providerId="ADAL" clId="{9CE53A52-BE73-4330-84CD-606E68E0B880}" dt="2022-08-22T20:55:08.595" v="928" actId="2696"/>
        <pc:sldMkLst>
          <pc:docMk/>
          <pc:sldMk cId="2095912935" sldId="329"/>
        </pc:sldMkLst>
      </pc:sldChg>
      <pc:sldChg chg="modSp del">
        <pc:chgData name="Brown Lisa" userId="4f2125b1-3110-4076-a4b4-63a237092924" providerId="ADAL" clId="{9CE53A52-BE73-4330-84CD-606E68E0B880}" dt="2022-08-22T20:44:44.039" v="693" actId="2696"/>
        <pc:sldMkLst>
          <pc:docMk/>
          <pc:sldMk cId="2623038330" sldId="331"/>
        </pc:sldMkLst>
        <pc:graphicFrameChg chg="modGraphic">
          <ac:chgData name="Brown Lisa" userId="4f2125b1-3110-4076-a4b4-63a237092924" providerId="ADAL" clId="{9CE53A52-BE73-4330-84CD-606E68E0B880}" dt="2022-08-22T20:43:51.679" v="692" actId="20577"/>
          <ac:graphicFrameMkLst>
            <pc:docMk/>
            <pc:sldMk cId="2623038330" sldId="331"/>
            <ac:graphicFrameMk id="5" creationId="{D7A7B19A-BF1F-44FB-9CF1-26BF5A949254}"/>
          </ac:graphicFrameMkLst>
        </pc:graphicFrameChg>
      </pc:sldChg>
      <pc:sldChg chg="modSp">
        <pc:chgData name="Brown Lisa" userId="4f2125b1-3110-4076-a4b4-63a237092924" providerId="ADAL" clId="{9CE53A52-BE73-4330-84CD-606E68E0B880}" dt="2022-08-22T20:45:10.261" v="729" actId="20577"/>
        <pc:sldMkLst>
          <pc:docMk/>
          <pc:sldMk cId="1701309889" sldId="332"/>
        </pc:sldMkLst>
        <pc:spChg chg="mod">
          <ac:chgData name="Brown Lisa" userId="4f2125b1-3110-4076-a4b4-63a237092924" providerId="ADAL" clId="{9CE53A52-BE73-4330-84CD-606E68E0B880}" dt="2022-08-22T20:45:10.261" v="729" actId="20577"/>
          <ac:spMkLst>
            <pc:docMk/>
            <pc:sldMk cId="1701309889" sldId="332"/>
            <ac:spMk id="3" creationId="{5D1A1D8F-380D-4975-B270-B8A3F0357825}"/>
          </ac:spMkLst>
        </pc:spChg>
      </pc:sldChg>
      <pc:sldChg chg="del">
        <pc:chgData name="Brown Lisa" userId="4f2125b1-3110-4076-a4b4-63a237092924" providerId="ADAL" clId="{9CE53A52-BE73-4330-84CD-606E68E0B880}" dt="2022-08-22T20:42:18.078" v="577" actId="2696"/>
        <pc:sldMkLst>
          <pc:docMk/>
          <pc:sldMk cId="2667114863" sldId="336"/>
        </pc:sldMkLst>
      </pc:sldChg>
      <pc:sldChg chg="del">
        <pc:chgData name="Brown Lisa" userId="4f2125b1-3110-4076-a4b4-63a237092924" providerId="ADAL" clId="{9CE53A52-BE73-4330-84CD-606E68E0B880}" dt="2022-08-22T20:35:06.067" v="1" actId="2696"/>
        <pc:sldMkLst>
          <pc:docMk/>
          <pc:sldMk cId="1132838720" sldId="33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20866141732287"/>
          <c:y val="6.3088892435168645E-2"/>
          <c:w val="0.63399984857662028"/>
          <c:h val="0.61962466273687344"/>
        </c:manualLayout>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3.6565465374520489E-2"/>
          <c:y val="0.73072127630553729"/>
          <c:w val="0.94852998637410657"/>
          <c:h val="0.23168921681803339"/>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bg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1D69F-26AA-40E2-BAA4-A4C236902175}"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B9068DB-B619-46E9-8A9F-C5B5254D6185}">
      <dgm:prSet/>
      <dgm:spPr/>
      <dgm:t>
        <a:bodyPr/>
        <a:lstStyle/>
        <a:p>
          <a:r>
            <a:rPr lang="en-US"/>
            <a:t>Be</a:t>
          </a:r>
        </a:p>
      </dgm:t>
    </dgm:pt>
    <dgm:pt modelId="{6BE8667F-C812-4DD8-8A2D-A6EB240ED42B}" type="parTrans" cxnId="{EB427C13-F6E5-4EFD-8195-2718FA4D80DA}">
      <dgm:prSet/>
      <dgm:spPr/>
      <dgm:t>
        <a:bodyPr/>
        <a:lstStyle/>
        <a:p>
          <a:endParaRPr lang="en-US"/>
        </a:p>
      </dgm:t>
    </dgm:pt>
    <dgm:pt modelId="{96ABE640-CADC-47CD-9531-362225A15F03}" type="sibTrans" cxnId="{EB427C13-F6E5-4EFD-8195-2718FA4D80DA}">
      <dgm:prSet/>
      <dgm:spPr/>
      <dgm:t>
        <a:bodyPr/>
        <a:lstStyle/>
        <a:p>
          <a:endParaRPr lang="en-US"/>
        </a:p>
      </dgm:t>
    </dgm:pt>
    <dgm:pt modelId="{602B8A97-C866-4A71-A96E-7BA353D4B1A2}">
      <dgm:prSet/>
      <dgm:spPr/>
      <dgm:t>
        <a:bodyPr/>
        <a:lstStyle/>
        <a:p>
          <a:r>
            <a:rPr lang="en-US"/>
            <a:t>Be provided information on your child’s level of achievement on assessments in Reading/Language Arts, Writing, Mathematics, and Science. </a:t>
          </a:r>
        </a:p>
      </dgm:t>
    </dgm:pt>
    <dgm:pt modelId="{6033A48A-2C3D-42F9-B754-0DB6628D5E74}" type="parTrans" cxnId="{7B286EEA-10E7-47C7-84A1-AEEA00C72F8C}">
      <dgm:prSet/>
      <dgm:spPr/>
      <dgm:t>
        <a:bodyPr/>
        <a:lstStyle/>
        <a:p>
          <a:endParaRPr lang="en-US"/>
        </a:p>
      </dgm:t>
    </dgm:pt>
    <dgm:pt modelId="{AF0B0D1E-D80D-44A2-BDD5-60B06A2D3F28}" type="sibTrans" cxnId="{7B286EEA-10E7-47C7-84A1-AEEA00C72F8C}">
      <dgm:prSet/>
      <dgm:spPr/>
      <dgm:t>
        <a:bodyPr/>
        <a:lstStyle/>
        <a:p>
          <a:endParaRPr lang="en-US"/>
        </a:p>
      </dgm:t>
    </dgm:pt>
    <dgm:pt modelId="{B7FB80CA-207E-4DBD-AE42-6F17E39B2BD5}">
      <dgm:prSet/>
      <dgm:spPr/>
      <dgm:t>
        <a:bodyPr/>
        <a:lstStyle/>
        <a:p>
          <a:r>
            <a:rPr lang="en-US" dirty="0"/>
            <a:t>Request and Receive</a:t>
          </a:r>
        </a:p>
      </dgm:t>
    </dgm:pt>
    <dgm:pt modelId="{E6D3E141-6613-4572-AF12-7DC809006421}" type="parTrans" cxnId="{6E9E783F-5287-4D7C-9B73-F350FA8D1F40}">
      <dgm:prSet/>
      <dgm:spPr/>
      <dgm:t>
        <a:bodyPr/>
        <a:lstStyle/>
        <a:p>
          <a:endParaRPr lang="en-US"/>
        </a:p>
      </dgm:t>
    </dgm:pt>
    <dgm:pt modelId="{EDED52FE-01F5-417F-86DB-5534844CF01B}" type="sibTrans" cxnId="{6E9E783F-5287-4D7C-9B73-F350FA8D1F40}">
      <dgm:prSet/>
      <dgm:spPr/>
      <dgm:t>
        <a:bodyPr/>
        <a:lstStyle/>
        <a:p>
          <a:endParaRPr lang="en-US"/>
        </a:p>
      </dgm:t>
    </dgm:pt>
    <dgm:pt modelId="{8628DE50-7A2E-4F41-937D-D956C7E5E815}">
      <dgm:prSet/>
      <dgm:spPr/>
      <dgm:t>
        <a:bodyPr/>
        <a:lstStyle/>
        <a:p>
          <a:r>
            <a:rPr lang="en-US"/>
            <a:t>Request and receive information on the qualifications of your child’s teacher and supplemental personnel working with your child.</a:t>
          </a:r>
        </a:p>
      </dgm:t>
    </dgm:pt>
    <dgm:pt modelId="{55B3690F-8045-4CBD-B704-D8EB33FA581F}" type="parTrans" cxnId="{1B84777C-06D8-4762-BD6E-9B81F85CAA83}">
      <dgm:prSet/>
      <dgm:spPr/>
      <dgm:t>
        <a:bodyPr/>
        <a:lstStyle/>
        <a:p>
          <a:endParaRPr lang="en-US"/>
        </a:p>
      </dgm:t>
    </dgm:pt>
    <dgm:pt modelId="{609FDDE1-842B-4C0C-AE10-8C77AA45AC5A}" type="sibTrans" cxnId="{1B84777C-06D8-4762-BD6E-9B81F85CAA83}">
      <dgm:prSet/>
      <dgm:spPr/>
      <dgm:t>
        <a:bodyPr/>
        <a:lstStyle/>
        <a:p>
          <a:endParaRPr lang="en-US"/>
        </a:p>
      </dgm:t>
    </dgm:pt>
    <dgm:pt modelId="{CC35B4F0-DAC8-4E7D-9D8F-7B0DA389B262}">
      <dgm:prSet/>
      <dgm:spPr/>
      <dgm:t>
        <a:bodyPr/>
        <a:lstStyle/>
        <a:p>
          <a:r>
            <a:rPr lang="en-US"/>
            <a:t>Be</a:t>
          </a:r>
        </a:p>
      </dgm:t>
    </dgm:pt>
    <dgm:pt modelId="{ADE9DBE1-BF27-4C23-B2E8-1A8C1FF21832}" type="parTrans" cxnId="{AA727A01-6F48-41AB-AE9D-A5BEA04A03DE}">
      <dgm:prSet/>
      <dgm:spPr/>
      <dgm:t>
        <a:bodyPr/>
        <a:lstStyle/>
        <a:p>
          <a:endParaRPr lang="en-US"/>
        </a:p>
      </dgm:t>
    </dgm:pt>
    <dgm:pt modelId="{12DE42F1-A1D5-4F5F-B43E-F28C49FABA16}" type="sibTrans" cxnId="{AA727A01-6F48-41AB-AE9D-A5BEA04A03DE}">
      <dgm:prSet/>
      <dgm:spPr/>
      <dgm:t>
        <a:bodyPr/>
        <a:lstStyle/>
        <a:p>
          <a:endParaRPr lang="en-US"/>
        </a:p>
      </dgm:t>
    </dgm:pt>
    <dgm:pt modelId="{C33317C1-821B-4AE2-814D-306AC48CB2B3}">
      <dgm:prSet/>
      <dgm:spPr/>
      <dgm:t>
        <a:bodyPr/>
        <a:lstStyle/>
        <a:p>
          <a:r>
            <a:rPr lang="en-US"/>
            <a:t>Be notified of non-highly qualified or out-of-field teachers at the school. </a:t>
          </a:r>
        </a:p>
      </dgm:t>
    </dgm:pt>
    <dgm:pt modelId="{544CC9BD-FAB7-4034-9E6E-EECD36731CD6}" type="parTrans" cxnId="{1867F48F-B0EE-4BCF-AA93-09328A8C513F}">
      <dgm:prSet/>
      <dgm:spPr/>
      <dgm:t>
        <a:bodyPr/>
        <a:lstStyle/>
        <a:p>
          <a:endParaRPr lang="en-US"/>
        </a:p>
      </dgm:t>
    </dgm:pt>
    <dgm:pt modelId="{9A31F976-0505-4A16-B1D5-4472587A0ADF}" type="sibTrans" cxnId="{1867F48F-B0EE-4BCF-AA93-09328A8C513F}">
      <dgm:prSet/>
      <dgm:spPr/>
      <dgm:t>
        <a:bodyPr/>
        <a:lstStyle/>
        <a:p>
          <a:endParaRPr lang="en-US"/>
        </a:p>
      </dgm:t>
    </dgm:pt>
    <dgm:pt modelId="{D5547973-4AC7-4503-B1CD-3EB6A74061E2}">
      <dgm:prSet/>
      <dgm:spPr/>
      <dgm:t>
        <a:bodyPr/>
        <a:lstStyle/>
        <a:p>
          <a:r>
            <a:rPr lang="en-US"/>
            <a:t>Be</a:t>
          </a:r>
        </a:p>
      </dgm:t>
    </dgm:pt>
    <dgm:pt modelId="{E6744DD8-D6F0-4B90-ABDB-3343D0469B80}" type="parTrans" cxnId="{7E26D529-DA12-4A46-9FD4-FC182514FD92}">
      <dgm:prSet/>
      <dgm:spPr/>
      <dgm:t>
        <a:bodyPr/>
        <a:lstStyle/>
        <a:p>
          <a:endParaRPr lang="en-US"/>
        </a:p>
      </dgm:t>
    </dgm:pt>
    <dgm:pt modelId="{DE000BD1-1B9A-4E02-8181-092AC3F04437}" type="sibTrans" cxnId="{7E26D529-DA12-4A46-9FD4-FC182514FD92}">
      <dgm:prSet/>
      <dgm:spPr/>
      <dgm:t>
        <a:bodyPr/>
        <a:lstStyle/>
        <a:p>
          <a:endParaRPr lang="en-US"/>
        </a:p>
      </dgm:t>
    </dgm:pt>
    <dgm:pt modelId="{46D627AF-1BD2-4786-AF31-BA9F851D02A0}">
      <dgm:prSet/>
      <dgm:spPr/>
      <dgm:t>
        <a:bodyPr/>
        <a:lstStyle/>
        <a:p>
          <a:r>
            <a:rPr lang="en-US"/>
            <a:t>Be informed if your child is taught by a non-highly qualified teacher for four or more consecutive weeks.</a:t>
          </a:r>
        </a:p>
      </dgm:t>
    </dgm:pt>
    <dgm:pt modelId="{F33019CE-2CEF-4293-904E-ED8739862F47}" type="parTrans" cxnId="{AAE3A63E-4EAA-4274-9FBE-6F03E8CA2DCB}">
      <dgm:prSet/>
      <dgm:spPr/>
      <dgm:t>
        <a:bodyPr/>
        <a:lstStyle/>
        <a:p>
          <a:endParaRPr lang="en-US"/>
        </a:p>
      </dgm:t>
    </dgm:pt>
    <dgm:pt modelId="{C486B893-FAC3-4641-BC67-780419439DBA}" type="sibTrans" cxnId="{AAE3A63E-4EAA-4274-9FBE-6F03E8CA2DCB}">
      <dgm:prSet/>
      <dgm:spPr/>
      <dgm:t>
        <a:bodyPr/>
        <a:lstStyle/>
        <a:p>
          <a:endParaRPr lang="en-US"/>
        </a:p>
      </dgm:t>
    </dgm:pt>
    <dgm:pt modelId="{C70EEDD3-997F-40F8-A3C4-0A420ECDB8D4}" type="pres">
      <dgm:prSet presAssocID="{F991D69F-26AA-40E2-BAA4-A4C236902175}" presName="Name0" presStyleCnt="0">
        <dgm:presLayoutVars>
          <dgm:dir/>
          <dgm:animLvl val="lvl"/>
          <dgm:resizeHandles val="exact"/>
        </dgm:presLayoutVars>
      </dgm:prSet>
      <dgm:spPr/>
    </dgm:pt>
    <dgm:pt modelId="{A69A78BB-89B0-4446-A13D-D858DEAEDA43}" type="pres">
      <dgm:prSet presAssocID="{EB9068DB-B619-46E9-8A9F-C5B5254D6185}" presName="linNode" presStyleCnt="0"/>
      <dgm:spPr/>
    </dgm:pt>
    <dgm:pt modelId="{0D6CA68F-E5ED-454D-B1FE-5DF71F8AC0B3}" type="pres">
      <dgm:prSet presAssocID="{EB9068DB-B619-46E9-8A9F-C5B5254D6185}" presName="parentText" presStyleLbl="solidFgAcc1" presStyleIdx="0" presStyleCnt="4">
        <dgm:presLayoutVars>
          <dgm:chMax val="1"/>
          <dgm:bulletEnabled/>
        </dgm:presLayoutVars>
      </dgm:prSet>
      <dgm:spPr/>
    </dgm:pt>
    <dgm:pt modelId="{495D83E3-DED0-4A09-B1A5-7DF0289802D2}" type="pres">
      <dgm:prSet presAssocID="{EB9068DB-B619-46E9-8A9F-C5B5254D6185}" presName="descendantText" presStyleLbl="alignNode1" presStyleIdx="0" presStyleCnt="4">
        <dgm:presLayoutVars>
          <dgm:bulletEnabled/>
        </dgm:presLayoutVars>
      </dgm:prSet>
      <dgm:spPr/>
    </dgm:pt>
    <dgm:pt modelId="{AAC02A95-D2CF-45E6-856F-C7C251476081}" type="pres">
      <dgm:prSet presAssocID="{96ABE640-CADC-47CD-9531-362225A15F03}" presName="sp" presStyleCnt="0"/>
      <dgm:spPr/>
    </dgm:pt>
    <dgm:pt modelId="{0CD99A73-9B41-4B56-977A-A6C4CD382237}" type="pres">
      <dgm:prSet presAssocID="{B7FB80CA-207E-4DBD-AE42-6F17E39B2BD5}" presName="linNode" presStyleCnt="0"/>
      <dgm:spPr/>
    </dgm:pt>
    <dgm:pt modelId="{418EEE20-A6D0-4CA4-A333-3B9C7168175F}" type="pres">
      <dgm:prSet presAssocID="{B7FB80CA-207E-4DBD-AE42-6F17E39B2BD5}" presName="parentText" presStyleLbl="solidFgAcc1" presStyleIdx="1" presStyleCnt="4">
        <dgm:presLayoutVars>
          <dgm:chMax val="1"/>
          <dgm:bulletEnabled/>
        </dgm:presLayoutVars>
      </dgm:prSet>
      <dgm:spPr/>
    </dgm:pt>
    <dgm:pt modelId="{8DDCC77A-DAE7-4E12-8E4E-66D8D2811F46}" type="pres">
      <dgm:prSet presAssocID="{B7FB80CA-207E-4DBD-AE42-6F17E39B2BD5}" presName="descendantText" presStyleLbl="alignNode1" presStyleIdx="1" presStyleCnt="4">
        <dgm:presLayoutVars>
          <dgm:bulletEnabled/>
        </dgm:presLayoutVars>
      </dgm:prSet>
      <dgm:spPr/>
    </dgm:pt>
    <dgm:pt modelId="{92E48405-BF4C-40B8-A21B-BFEA69758B11}" type="pres">
      <dgm:prSet presAssocID="{EDED52FE-01F5-417F-86DB-5534844CF01B}" presName="sp" presStyleCnt="0"/>
      <dgm:spPr/>
    </dgm:pt>
    <dgm:pt modelId="{6BC4B9B7-0B98-430B-89EC-353435B80FC5}" type="pres">
      <dgm:prSet presAssocID="{CC35B4F0-DAC8-4E7D-9D8F-7B0DA389B262}" presName="linNode" presStyleCnt="0"/>
      <dgm:spPr/>
    </dgm:pt>
    <dgm:pt modelId="{2976F985-A2C3-4C59-B8B1-C49C001F0CE6}" type="pres">
      <dgm:prSet presAssocID="{CC35B4F0-DAC8-4E7D-9D8F-7B0DA389B262}" presName="parentText" presStyleLbl="solidFgAcc1" presStyleIdx="2" presStyleCnt="4">
        <dgm:presLayoutVars>
          <dgm:chMax val="1"/>
          <dgm:bulletEnabled/>
        </dgm:presLayoutVars>
      </dgm:prSet>
      <dgm:spPr/>
    </dgm:pt>
    <dgm:pt modelId="{C6B89B84-C18F-47A6-A131-B47C2BF3021C}" type="pres">
      <dgm:prSet presAssocID="{CC35B4F0-DAC8-4E7D-9D8F-7B0DA389B262}" presName="descendantText" presStyleLbl="alignNode1" presStyleIdx="2" presStyleCnt="4">
        <dgm:presLayoutVars>
          <dgm:bulletEnabled/>
        </dgm:presLayoutVars>
      </dgm:prSet>
      <dgm:spPr/>
    </dgm:pt>
    <dgm:pt modelId="{C57FF7B9-8699-4E73-9E19-F91932A7F653}" type="pres">
      <dgm:prSet presAssocID="{12DE42F1-A1D5-4F5F-B43E-F28C49FABA16}" presName="sp" presStyleCnt="0"/>
      <dgm:spPr/>
    </dgm:pt>
    <dgm:pt modelId="{F3934318-E3BF-4AA9-9516-FE7B443555B9}" type="pres">
      <dgm:prSet presAssocID="{D5547973-4AC7-4503-B1CD-3EB6A74061E2}" presName="linNode" presStyleCnt="0"/>
      <dgm:spPr/>
    </dgm:pt>
    <dgm:pt modelId="{9653E162-1CC2-459B-BC79-3404DE926644}" type="pres">
      <dgm:prSet presAssocID="{D5547973-4AC7-4503-B1CD-3EB6A74061E2}" presName="parentText" presStyleLbl="solidFgAcc1" presStyleIdx="3" presStyleCnt="4">
        <dgm:presLayoutVars>
          <dgm:chMax val="1"/>
          <dgm:bulletEnabled/>
        </dgm:presLayoutVars>
      </dgm:prSet>
      <dgm:spPr/>
    </dgm:pt>
    <dgm:pt modelId="{43479D59-0A6C-4FC2-972B-04822DD5D18A}" type="pres">
      <dgm:prSet presAssocID="{D5547973-4AC7-4503-B1CD-3EB6A74061E2}" presName="descendantText" presStyleLbl="alignNode1" presStyleIdx="3" presStyleCnt="4">
        <dgm:presLayoutVars>
          <dgm:bulletEnabled/>
        </dgm:presLayoutVars>
      </dgm:prSet>
      <dgm:spPr/>
    </dgm:pt>
  </dgm:ptLst>
  <dgm:cxnLst>
    <dgm:cxn modelId="{AA727A01-6F48-41AB-AE9D-A5BEA04A03DE}" srcId="{F991D69F-26AA-40E2-BAA4-A4C236902175}" destId="{CC35B4F0-DAC8-4E7D-9D8F-7B0DA389B262}" srcOrd="2" destOrd="0" parTransId="{ADE9DBE1-BF27-4C23-B2E8-1A8C1FF21832}" sibTransId="{12DE42F1-A1D5-4F5F-B43E-F28C49FABA16}"/>
    <dgm:cxn modelId="{E635E411-9ACA-4490-A217-DB70B05A2F45}" type="presOf" srcId="{CC35B4F0-DAC8-4E7D-9D8F-7B0DA389B262}" destId="{2976F985-A2C3-4C59-B8B1-C49C001F0CE6}" srcOrd="0" destOrd="0" presId="urn:microsoft.com/office/officeart/2016/7/layout/VerticalHollowActionList"/>
    <dgm:cxn modelId="{EB427C13-F6E5-4EFD-8195-2718FA4D80DA}" srcId="{F991D69F-26AA-40E2-BAA4-A4C236902175}" destId="{EB9068DB-B619-46E9-8A9F-C5B5254D6185}" srcOrd="0" destOrd="0" parTransId="{6BE8667F-C812-4DD8-8A2D-A6EB240ED42B}" sibTransId="{96ABE640-CADC-47CD-9531-362225A15F03}"/>
    <dgm:cxn modelId="{C3B7531D-70BE-413B-9E1D-65D8DC5C6C27}" type="presOf" srcId="{EB9068DB-B619-46E9-8A9F-C5B5254D6185}" destId="{0D6CA68F-E5ED-454D-B1FE-5DF71F8AC0B3}" srcOrd="0" destOrd="0" presId="urn:microsoft.com/office/officeart/2016/7/layout/VerticalHollowActionList"/>
    <dgm:cxn modelId="{7E26D529-DA12-4A46-9FD4-FC182514FD92}" srcId="{F991D69F-26AA-40E2-BAA4-A4C236902175}" destId="{D5547973-4AC7-4503-B1CD-3EB6A74061E2}" srcOrd="3" destOrd="0" parTransId="{E6744DD8-D6F0-4B90-ABDB-3343D0469B80}" sibTransId="{DE000BD1-1B9A-4E02-8181-092AC3F04437}"/>
    <dgm:cxn modelId="{148D4D30-48D2-4BF8-86CF-CD3B07D73028}" type="presOf" srcId="{D5547973-4AC7-4503-B1CD-3EB6A74061E2}" destId="{9653E162-1CC2-459B-BC79-3404DE926644}" srcOrd="0" destOrd="0" presId="urn:microsoft.com/office/officeart/2016/7/layout/VerticalHollowActionList"/>
    <dgm:cxn modelId="{AAE3A63E-4EAA-4274-9FBE-6F03E8CA2DCB}" srcId="{D5547973-4AC7-4503-B1CD-3EB6A74061E2}" destId="{46D627AF-1BD2-4786-AF31-BA9F851D02A0}" srcOrd="0" destOrd="0" parTransId="{F33019CE-2CEF-4293-904E-ED8739862F47}" sibTransId="{C486B893-FAC3-4641-BC67-780419439DBA}"/>
    <dgm:cxn modelId="{6E9E783F-5287-4D7C-9B73-F350FA8D1F40}" srcId="{F991D69F-26AA-40E2-BAA4-A4C236902175}" destId="{B7FB80CA-207E-4DBD-AE42-6F17E39B2BD5}" srcOrd="1" destOrd="0" parTransId="{E6D3E141-6613-4572-AF12-7DC809006421}" sibTransId="{EDED52FE-01F5-417F-86DB-5534844CF01B}"/>
    <dgm:cxn modelId="{4462177C-91EE-4577-AAFB-BA6B09CA72ED}" type="presOf" srcId="{602B8A97-C866-4A71-A96E-7BA353D4B1A2}" destId="{495D83E3-DED0-4A09-B1A5-7DF0289802D2}" srcOrd="0" destOrd="0" presId="urn:microsoft.com/office/officeart/2016/7/layout/VerticalHollowActionList"/>
    <dgm:cxn modelId="{1B84777C-06D8-4762-BD6E-9B81F85CAA83}" srcId="{B7FB80CA-207E-4DBD-AE42-6F17E39B2BD5}" destId="{8628DE50-7A2E-4F41-937D-D956C7E5E815}" srcOrd="0" destOrd="0" parTransId="{55B3690F-8045-4CBD-B704-D8EB33FA581F}" sibTransId="{609FDDE1-842B-4C0C-AE10-8C77AA45AC5A}"/>
    <dgm:cxn modelId="{18B5EE89-9A0F-4C12-903B-C5203269D01E}" type="presOf" srcId="{46D627AF-1BD2-4786-AF31-BA9F851D02A0}" destId="{43479D59-0A6C-4FC2-972B-04822DD5D18A}" srcOrd="0" destOrd="0" presId="urn:microsoft.com/office/officeart/2016/7/layout/VerticalHollowActionList"/>
    <dgm:cxn modelId="{1867F48F-B0EE-4BCF-AA93-09328A8C513F}" srcId="{CC35B4F0-DAC8-4E7D-9D8F-7B0DA389B262}" destId="{C33317C1-821B-4AE2-814D-306AC48CB2B3}" srcOrd="0" destOrd="0" parTransId="{544CC9BD-FAB7-4034-9E6E-EECD36731CD6}" sibTransId="{9A31F976-0505-4A16-B1D5-4472587A0ADF}"/>
    <dgm:cxn modelId="{138D25AD-34AC-4272-B729-9FE1DA8F3CED}" type="presOf" srcId="{C33317C1-821B-4AE2-814D-306AC48CB2B3}" destId="{C6B89B84-C18F-47A6-A131-B47C2BF3021C}" srcOrd="0" destOrd="0" presId="urn:microsoft.com/office/officeart/2016/7/layout/VerticalHollowActionList"/>
    <dgm:cxn modelId="{AC12E2AF-0928-4029-B9DA-A1500C230A8B}" type="presOf" srcId="{8628DE50-7A2E-4F41-937D-D956C7E5E815}" destId="{8DDCC77A-DAE7-4E12-8E4E-66D8D2811F46}" srcOrd="0" destOrd="0" presId="urn:microsoft.com/office/officeart/2016/7/layout/VerticalHollowActionList"/>
    <dgm:cxn modelId="{461803CD-092D-4C14-9A96-3818878EA60C}" type="presOf" srcId="{B7FB80CA-207E-4DBD-AE42-6F17E39B2BD5}" destId="{418EEE20-A6D0-4CA4-A333-3B9C7168175F}" srcOrd="0" destOrd="0" presId="urn:microsoft.com/office/officeart/2016/7/layout/VerticalHollowActionList"/>
    <dgm:cxn modelId="{7B286EEA-10E7-47C7-84A1-AEEA00C72F8C}" srcId="{EB9068DB-B619-46E9-8A9F-C5B5254D6185}" destId="{602B8A97-C866-4A71-A96E-7BA353D4B1A2}" srcOrd="0" destOrd="0" parTransId="{6033A48A-2C3D-42F9-B754-0DB6628D5E74}" sibTransId="{AF0B0D1E-D80D-44A2-BDD5-60B06A2D3F28}"/>
    <dgm:cxn modelId="{A6D707F6-2729-4A57-A0B4-58D73C4B5B62}" type="presOf" srcId="{F991D69F-26AA-40E2-BAA4-A4C236902175}" destId="{C70EEDD3-997F-40F8-A3C4-0A420ECDB8D4}" srcOrd="0" destOrd="0" presId="urn:microsoft.com/office/officeart/2016/7/layout/VerticalHollowActionList"/>
    <dgm:cxn modelId="{6D3BAF1F-8681-4E0E-8A92-DE3CF60BBAE2}" type="presParOf" srcId="{C70EEDD3-997F-40F8-A3C4-0A420ECDB8D4}" destId="{A69A78BB-89B0-4446-A13D-D858DEAEDA43}" srcOrd="0" destOrd="0" presId="urn:microsoft.com/office/officeart/2016/7/layout/VerticalHollowActionList"/>
    <dgm:cxn modelId="{2B7B1FE6-FE6D-4532-85CB-24684697145F}" type="presParOf" srcId="{A69A78BB-89B0-4446-A13D-D858DEAEDA43}" destId="{0D6CA68F-E5ED-454D-B1FE-5DF71F8AC0B3}" srcOrd="0" destOrd="0" presId="urn:microsoft.com/office/officeart/2016/7/layout/VerticalHollowActionList"/>
    <dgm:cxn modelId="{5B450C72-EB9A-425E-B17A-E339252FD79C}" type="presParOf" srcId="{A69A78BB-89B0-4446-A13D-D858DEAEDA43}" destId="{495D83E3-DED0-4A09-B1A5-7DF0289802D2}" srcOrd="1" destOrd="0" presId="urn:microsoft.com/office/officeart/2016/7/layout/VerticalHollowActionList"/>
    <dgm:cxn modelId="{454DCF5D-EC41-4DDE-983C-2B51E0F982F5}" type="presParOf" srcId="{C70EEDD3-997F-40F8-A3C4-0A420ECDB8D4}" destId="{AAC02A95-D2CF-45E6-856F-C7C251476081}" srcOrd="1" destOrd="0" presId="urn:microsoft.com/office/officeart/2016/7/layout/VerticalHollowActionList"/>
    <dgm:cxn modelId="{743E0BB7-5E56-4915-B325-BCAC5E4E46D7}" type="presParOf" srcId="{C70EEDD3-997F-40F8-A3C4-0A420ECDB8D4}" destId="{0CD99A73-9B41-4B56-977A-A6C4CD382237}" srcOrd="2" destOrd="0" presId="urn:microsoft.com/office/officeart/2016/7/layout/VerticalHollowActionList"/>
    <dgm:cxn modelId="{B129C749-46C4-4092-BD4E-B6BB0E5707D1}" type="presParOf" srcId="{0CD99A73-9B41-4B56-977A-A6C4CD382237}" destId="{418EEE20-A6D0-4CA4-A333-3B9C7168175F}" srcOrd="0" destOrd="0" presId="urn:microsoft.com/office/officeart/2016/7/layout/VerticalHollowActionList"/>
    <dgm:cxn modelId="{FA670663-DEAC-4948-956A-462FB0BE1499}" type="presParOf" srcId="{0CD99A73-9B41-4B56-977A-A6C4CD382237}" destId="{8DDCC77A-DAE7-4E12-8E4E-66D8D2811F46}" srcOrd="1" destOrd="0" presId="urn:microsoft.com/office/officeart/2016/7/layout/VerticalHollowActionList"/>
    <dgm:cxn modelId="{584A21A6-CE72-45AF-9DB2-0F8E9E008C6D}" type="presParOf" srcId="{C70EEDD3-997F-40F8-A3C4-0A420ECDB8D4}" destId="{92E48405-BF4C-40B8-A21B-BFEA69758B11}" srcOrd="3" destOrd="0" presId="urn:microsoft.com/office/officeart/2016/7/layout/VerticalHollowActionList"/>
    <dgm:cxn modelId="{C2B3D694-6BC2-40AF-AAE3-308182F1A731}" type="presParOf" srcId="{C70EEDD3-997F-40F8-A3C4-0A420ECDB8D4}" destId="{6BC4B9B7-0B98-430B-89EC-353435B80FC5}" srcOrd="4" destOrd="0" presId="urn:microsoft.com/office/officeart/2016/7/layout/VerticalHollowActionList"/>
    <dgm:cxn modelId="{63429526-3FAA-4969-B417-238335E57C30}" type="presParOf" srcId="{6BC4B9B7-0B98-430B-89EC-353435B80FC5}" destId="{2976F985-A2C3-4C59-B8B1-C49C001F0CE6}" srcOrd="0" destOrd="0" presId="urn:microsoft.com/office/officeart/2016/7/layout/VerticalHollowActionList"/>
    <dgm:cxn modelId="{11B7CFDB-D5EF-4A3B-8975-157A3C0C6095}" type="presParOf" srcId="{6BC4B9B7-0B98-430B-89EC-353435B80FC5}" destId="{C6B89B84-C18F-47A6-A131-B47C2BF3021C}" srcOrd="1" destOrd="0" presId="urn:microsoft.com/office/officeart/2016/7/layout/VerticalHollowActionList"/>
    <dgm:cxn modelId="{ECB1EB71-4C66-42FF-A4EE-EDD7ACF254D1}" type="presParOf" srcId="{C70EEDD3-997F-40F8-A3C4-0A420ECDB8D4}" destId="{C57FF7B9-8699-4E73-9E19-F91932A7F653}" srcOrd="5" destOrd="0" presId="urn:microsoft.com/office/officeart/2016/7/layout/VerticalHollowActionList"/>
    <dgm:cxn modelId="{6B1D5165-8F9F-4FF6-865E-11F1D980B4CD}" type="presParOf" srcId="{C70EEDD3-997F-40F8-A3C4-0A420ECDB8D4}" destId="{F3934318-E3BF-4AA9-9516-FE7B443555B9}" srcOrd="6" destOrd="0" presId="urn:microsoft.com/office/officeart/2016/7/layout/VerticalHollowActionList"/>
    <dgm:cxn modelId="{B43E5C0A-354E-445D-B4E7-FF33AF92BFE9}" type="presParOf" srcId="{F3934318-E3BF-4AA9-9516-FE7B443555B9}" destId="{9653E162-1CC2-459B-BC79-3404DE926644}" srcOrd="0" destOrd="0" presId="urn:microsoft.com/office/officeart/2016/7/layout/VerticalHollowActionList"/>
    <dgm:cxn modelId="{8927F731-C12F-4B0E-BC6E-06E9A16B40F0}" type="presParOf" srcId="{F3934318-E3BF-4AA9-9516-FE7B443555B9}" destId="{43479D59-0A6C-4FC2-972B-04822DD5D18A}"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3E3-DED0-4A09-B1A5-7DF0289802D2}">
      <dsp:nvSpPr>
        <dsp:cNvPr id="0" name=""/>
        <dsp:cNvSpPr/>
      </dsp:nvSpPr>
      <dsp:spPr>
        <a:xfrm>
          <a:off x="745374" y="1443"/>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provided information on your child’s level of achievement on assessments in Reading/Language Arts, Writing, Mathematics, and Science. </a:t>
          </a:r>
        </a:p>
      </dsp:txBody>
      <dsp:txXfrm>
        <a:off x="745374" y="1443"/>
        <a:ext cx="2981498" cy="747907"/>
      </dsp:txXfrm>
    </dsp:sp>
    <dsp:sp modelId="{0D6CA68F-E5ED-454D-B1FE-5DF71F8AC0B3}">
      <dsp:nvSpPr>
        <dsp:cNvPr id="0" name=""/>
        <dsp:cNvSpPr/>
      </dsp:nvSpPr>
      <dsp:spPr>
        <a:xfrm>
          <a:off x="0" y="1443"/>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443"/>
        <a:ext cx="745374" cy="747907"/>
      </dsp:txXfrm>
    </dsp:sp>
    <dsp:sp modelId="{8DDCC77A-DAE7-4E12-8E4E-66D8D2811F46}">
      <dsp:nvSpPr>
        <dsp:cNvPr id="0" name=""/>
        <dsp:cNvSpPr/>
      </dsp:nvSpPr>
      <dsp:spPr>
        <a:xfrm>
          <a:off x="745374" y="794225"/>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Request and receive information on the qualifications of your child’s teacher and supplemental personnel working with your child.</a:t>
          </a:r>
        </a:p>
      </dsp:txBody>
      <dsp:txXfrm>
        <a:off x="745374" y="794225"/>
        <a:ext cx="2981498" cy="747907"/>
      </dsp:txXfrm>
    </dsp:sp>
    <dsp:sp modelId="{418EEE20-A6D0-4CA4-A333-3B9C7168175F}">
      <dsp:nvSpPr>
        <dsp:cNvPr id="0" name=""/>
        <dsp:cNvSpPr/>
      </dsp:nvSpPr>
      <dsp:spPr>
        <a:xfrm>
          <a:off x="0" y="794225"/>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dirty="0"/>
            <a:t>Request and Receive</a:t>
          </a:r>
        </a:p>
      </dsp:txBody>
      <dsp:txXfrm>
        <a:off x="0" y="794225"/>
        <a:ext cx="745374" cy="747907"/>
      </dsp:txXfrm>
    </dsp:sp>
    <dsp:sp modelId="{C6B89B84-C18F-47A6-A131-B47C2BF3021C}">
      <dsp:nvSpPr>
        <dsp:cNvPr id="0" name=""/>
        <dsp:cNvSpPr/>
      </dsp:nvSpPr>
      <dsp:spPr>
        <a:xfrm>
          <a:off x="745374" y="1587006"/>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notified of non-highly qualified or out-of-field teachers at the school. </a:t>
          </a:r>
        </a:p>
      </dsp:txBody>
      <dsp:txXfrm>
        <a:off x="745374" y="1587006"/>
        <a:ext cx="2981498" cy="747907"/>
      </dsp:txXfrm>
    </dsp:sp>
    <dsp:sp modelId="{2976F985-A2C3-4C59-B8B1-C49C001F0CE6}">
      <dsp:nvSpPr>
        <dsp:cNvPr id="0" name=""/>
        <dsp:cNvSpPr/>
      </dsp:nvSpPr>
      <dsp:spPr>
        <a:xfrm>
          <a:off x="0" y="1587006"/>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587006"/>
        <a:ext cx="745374" cy="747907"/>
      </dsp:txXfrm>
    </dsp:sp>
    <dsp:sp modelId="{43479D59-0A6C-4FC2-972B-04822DD5D18A}">
      <dsp:nvSpPr>
        <dsp:cNvPr id="0" name=""/>
        <dsp:cNvSpPr/>
      </dsp:nvSpPr>
      <dsp:spPr>
        <a:xfrm>
          <a:off x="745374" y="2379788"/>
          <a:ext cx="2981498" cy="7479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49" tIns="189968" rIns="57849" bIns="189968" numCol="1" spcCol="1270" anchor="ctr" anchorCtr="0">
          <a:noAutofit/>
        </a:bodyPr>
        <a:lstStyle/>
        <a:p>
          <a:pPr marL="0" lvl="0" indent="0" algn="l" defTabSz="488950">
            <a:lnSpc>
              <a:spcPct val="90000"/>
            </a:lnSpc>
            <a:spcBef>
              <a:spcPct val="0"/>
            </a:spcBef>
            <a:spcAft>
              <a:spcPct val="35000"/>
            </a:spcAft>
            <a:buNone/>
          </a:pPr>
          <a:r>
            <a:rPr lang="en-US" sz="1100" kern="1200"/>
            <a:t>Be informed if your child is taught by a non-highly qualified teacher for four or more consecutive weeks.</a:t>
          </a:r>
        </a:p>
      </dsp:txBody>
      <dsp:txXfrm>
        <a:off x="745374" y="2379788"/>
        <a:ext cx="2981498" cy="747907"/>
      </dsp:txXfrm>
    </dsp:sp>
    <dsp:sp modelId="{9653E162-1CC2-459B-BC79-3404DE926644}">
      <dsp:nvSpPr>
        <dsp:cNvPr id="0" name=""/>
        <dsp:cNvSpPr/>
      </dsp:nvSpPr>
      <dsp:spPr>
        <a:xfrm>
          <a:off x="0" y="2379788"/>
          <a:ext cx="745374" cy="747907"/>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443" tIns="73877" rIns="39443" bIns="73877"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2379788"/>
        <a:ext cx="745374" cy="74790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B39ABA-575B-43CD-8721-5DAB76D42F8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3151BAD4-8D84-440B-80A3-F2E0D50A23FF}"/>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9D44450-F05C-410B-84AF-2ED7C998B8E4}" type="datetimeFigureOut">
              <a:rPr lang="en-US" smtClean="0"/>
              <a:t>8/22/2022</a:t>
            </a:fld>
            <a:endParaRPr lang="en-US"/>
          </a:p>
        </p:txBody>
      </p:sp>
      <p:sp>
        <p:nvSpPr>
          <p:cNvPr id="4" name="Footer Placeholder 3">
            <a:extLst>
              <a:ext uri="{FF2B5EF4-FFF2-40B4-BE49-F238E27FC236}">
                <a16:creationId xmlns:a16="http://schemas.microsoft.com/office/drawing/2014/main" id="{E121B2D8-F0D7-404E-ABBB-72D09DE7562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63B996-314E-45D8-8DC5-CD60B66AE4F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130C05E-0E58-4629-AB77-12AA0B262E7E}" type="slidenum">
              <a:rPr lang="en-US" smtClean="0"/>
              <a:t>‹#›</a:t>
            </a:fld>
            <a:endParaRPr lang="en-US"/>
          </a:p>
        </p:txBody>
      </p:sp>
    </p:spTree>
    <p:extLst>
      <p:ext uri="{BB962C8B-B14F-4D97-AF65-F5344CB8AC3E}">
        <p14:creationId xmlns:p14="http://schemas.microsoft.com/office/powerpoint/2010/main" val="3052073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dirty="0"/>
          </a:p>
          <a:p>
            <a:pPr marL="0" indent="0">
              <a:buNone/>
            </a:pPr>
            <a:r>
              <a:rPr lang="en-US" dirty="0"/>
              <a:t>Evidence: Upload completed presentation and recorded feedback as part of the evidence to support the Annual Meeting Materials. Do not forget the sign-in sheets, and survey/feedback that you receive throughout the meeting.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At the elementary level, school compacts are used as a progress monitoring tool through the year during parent teacher conferences.</a:t>
            </a:r>
          </a:p>
          <a:p>
            <a:endParaRPr lang="en-US" dirty="0"/>
          </a:p>
        </p:txBody>
      </p:sp>
    </p:spTree>
    <p:extLst>
      <p:ext uri="{BB962C8B-B14F-4D97-AF65-F5344CB8AC3E}">
        <p14:creationId xmlns:p14="http://schemas.microsoft.com/office/powerpoint/2010/main" val="1055547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rPr>
              <a:t>Provide information on the specific committees that parents can be involved. Include the purpose, date and time of meetings. </a:t>
            </a:r>
          </a:p>
          <a:p>
            <a:r>
              <a:rPr lang="en-US" altLang="en-US" dirty="0">
                <a:latin typeface="Arial" panose="020B0604020202020204" pitchFamily="34" charset="0"/>
              </a:rPr>
              <a:t>Explain the PFEP and its purpose. </a:t>
            </a:r>
          </a:p>
          <a:p>
            <a:r>
              <a:rPr lang="en-US"/>
              <a:t>Consider the evidence related Title I Crate, Sample of Evidence, </a:t>
            </a:r>
            <a:endParaRPr lang="en-US" dirty="0"/>
          </a:p>
        </p:txBody>
      </p:sp>
    </p:spTree>
    <p:extLst>
      <p:ext uri="{BB962C8B-B14F-4D97-AF65-F5344CB8AC3E}">
        <p14:creationId xmlns:p14="http://schemas.microsoft.com/office/powerpoint/2010/main" val="1107496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465887" indent="-323533" defTabSz="931774">
              <a:defRPr/>
            </a:pPr>
            <a:r>
              <a:rPr lang="en-US" dirty="0"/>
              <a:t>Please add your PAC representative in slide and share with your Title I Specialist. </a:t>
            </a:r>
          </a:p>
        </p:txBody>
      </p:sp>
    </p:spTree>
    <p:extLst>
      <p:ext uri="{BB962C8B-B14F-4D97-AF65-F5344CB8AC3E}">
        <p14:creationId xmlns:p14="http://schemas.microsoft.com/office/powerpoint/2010/main" val="175842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play the 1-minute video to share with families about the PAC and the interest form (which is on the next slide). </a:t>
            </a:r>
          </a:p>
        </p:txBody>
      </p:sp>
    </p:spTree>
    <p:extLst>
      <p:ext uri="{BB962C8B-B14F-4D97-AF65-F5344CB8AC3E}">
        <p14:creationId xmlns:p14="http://schemas.microsoft.com/office/powerpoint/2010/main" val="1810964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Please complete the form if you are interested in representing your school/community. </a:t>
            </a:r>
          </a:p>
          <a:p>
            <a:pPr marL="0" indent="0">
              <a:buNone/>
            </a:pPr>
            <a:endParaRPr lang="en-US" dirty="0"/>
          </a:p>
          <a:p>
            <a:pPr marL="0" indent="0">
              <a:buNone/>
            </a:pPr>
            <a:r>
              <a:rPr lang="en-US" dirty="0"/>
              <a:t>Please allow a minute for interested families to complete the form during the meeting. </a:t>
            </a:r>
          </a:p>
          <a:p>
            <a:pPr marL="0" indent="0">
              <a:buNone/>
            </a:pPr>
            <a:endParaRPr lang="en-US" dirty="0"/>
          </a:p>
          <a:p>
            <a:pPr marL="0" indent="0">
              <a:buNone/>
            </a:pPr>
            <a:r>
              <a:rPr lang="en-US" dirty="0"/>
              <a:t>Here is the link for you to share also:  https://forms.office.com/r/XYv54tECMy</a:t>
            </a:r>
          </a:p>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defRPr/>
            </a:pPr>
            <a:r>
              <a:rPr lang="en-US" dirty="0"/>
              <a:t>All curriculum, instruction and assessments are based on student-centered expectations. </a:t>
            </a:r>
          </a:p>
          <a:p>
            <a:pPr marL="0" indent="0" defTabSz="931774">
              <a:buNone/>
              <a:defRPr/>
            </a:pPr>
            <a:endParaRPr lang="en-US" dirty="0"/>
          </a:p>
          <a:p>
            <a:pPr marL="0" indent="0" defTabSz="931774">
              <a:buNone/>
              <a:defRPr/>
            </a:pPr>
            <a:r>
              <a:rPr lang="en-US" dirty="0"/>
              <a:t>FSA </a:t>
            </a:r>
            <a:r>
              <a:rPr lang="en-US" dirty="0">
                <a:sym typeface="Wingdings" panose="05000000000000000000" pitchFamily="2" charset="2"/>
              </a:rPr>
              <a:t> Transition to BEST!</a:t>
            </a:r>
          </a:p>
          <a:p>
            <a:pPr marL="0" indent="0" defTabSz="931774">
              <a:buNone/>
              <a:defRPr/>
            </a:pPr>
            <a:endParaRPr lang="en-US" dirty="0">
              <a:sym typeface="Wingdings" panose="05000000000000000000" pitchFamily="2" charset="2"/>
            </a:endParaRPr>
          </a:p>
          <a:p>
            <a:pPr marL="0" indent="0" defTabSz="931774">
              <a:buNone/>
              <a:defRPr/>
            </a:pPr>
            <a:r>
              <a:rPr lang="en-US" dirty="0">
                <a:sym typeface="Wingdings" panose="05000000000000000000" pitchFamily="2" charset="2"/>
              </a:rPr>
              <a:t>https://www.flgov.com/2021/09/14/governor-desantis-announces-end-of-the-high-stakes-fsa-testing-to-become-the-first-state-in-the-nation-to-fully-transition-to-progress-monitoring/</a:t>
            </a:r>
          </a:p>
          <a:p>
            <a:pPr marL="0" indent="0" defTabSz="931774">
              <a:buNone/>
              <a:defRPr/>
            </a:pPr>
            <a:endParaRPr lang="en-US" dirty="0"/>
          </a:p>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All curriculum, instruction and assessments are based on student-centered expectations. </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19</a:t>
            </a:fld>
            <a:endParaRPr lang="en-US"/>
          </a:p>
        </p:txBody>
      </p:sp>
    </p:spTree>
    <p:extLst>
      <p:ext uri="{BB962C8B-B14F-4D97-AF65-F5344CB8AC3E}">
        <p14:creationId xmlns:p14="http://schemas.microsoft.com/office/powerpoint/2010/main" val="351305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887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b="0" i="0" dirty="0">
                <a:solidFill>
                  <a:srgbClr val="202124"/>
                </a:solidFill>
                <a:effectLst/>
                <a:latin typeface="Roboto" panose="02000000000000000000" pitchFamily="2" charset="0"/>
              </a:rPr>
              <a:t>“Education, then, beyond all other divides of human origin, is a great equalizer of conditions of men.” – Horace Mann</a:t>
            </a:r>
            <a:endParaRPr lang="en-US" b="0" dirty="0"/>
          </a:p>
        </p:txBody>
      </p:sp>
    </p:spTree>
    <p:extLst>
      <p:ext uri="{BB962C8B-B14F-4D97-AF65-F5344CB8AC3E}">
        <p14:creationId xmlns:p14="http://schemas.microsoft.com/office/powerpoint/2010/main" val="3685683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Please duplicate Microsoft Forms provided or create school survey. To generate a QR code hover over your school’s survey and </a:t>
            </a:r>
            <a:r>
              <a:rPr lang="en-US" dirty="0" err="1"/>
              <a:t>and</a:t>
            </a:r>
            <a:r>
              <a:rPr lang="en-US" dirty="0"/>
              <a:t> right click.  Create QR code for this page will be an option.</a:t>
            </a:r>
          </a:p>
          <a:p>
            <a:endParaRPr lang="en-US" dirty="0"/>
          </a:p>
          <a:p>
            <a:r>
              <a:rPr lang="en-US" dirty="0"/>
              <a:t>https://forms.office.com/Pages/ShareFormPage.aspx?id=BZM8c9c5GkaGb_3ye_PH_x-1YNVO6C1FkgA88U6PR2tUNEQzTU0wNkZXVUxVTlpEMU81NkJFMlJNTi4u&amp;sharetoken=FXXhmgwFjSnl0sNz61ki </a:t>
            </a:r>
          </a:p>
        </p:txBody>
      </p:sp>
    </p:spTree>
    <p:extLst>
      <p:ext uri="{BB962C8B-B14F-4D97-AF65-F5344CB8AC3E}">
        <p14:creationId xmlns:p14="http://schemas.microsoft.com/office/powerpoint/2010/main" val="98434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Highlight the Title I Program here in Pinellas County.</a:t>
            </a:r>
          </a:p>
        </p:txBody>
      </p:sp>
    </p:spTree>
    <p:extLst>
      <p:ext uri="{BB962C8B-B14F-4D97-AF65-F5344CB8AC3E}">
        <p14:creationId xmlns:p14="http://schemas.microsoft.com/office/powerpoint/2010/main" val="323260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aaa6d39ba0_1_8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aaa6d39ba0_1_8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931774">
              <a:buNone/>
            </a:pPr>
            <a:r>
              <a:rPr lang="en-US" altLang="en-US" dirty="0">
                <a:latin typeface="Arial" panose="020B0604020202020204" pitchFamily="34" charset="0"/>
              </a:rPr>
              <a:t>The Florida Department of Education receives funds from the federal government. Districts receive Title I funds from Department of Education, and the school district distributes these funds to schools based on the percentage of children eligible for free/reduced price lunch; however, students do not have to be from low-income families to receive help.  </a:t>
            </a:r>
          </a:p>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5ed75ccf_0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5ed75ccf_01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Title I is supplemental federal funding that provides e</a:t>
            </a:r>
          </a:p>
          <a:p>
            <a:pPr marL="0" inden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solidFill>
                  <a:schemeClr val="bg1"/>
                </a:solidFill>
              </a:rPr>
              <a:t>Definition: provided in addition to what is already present or available to complete or enhance it e</a:t>
            </a:r>
            <a:r>
              <a:rPr lang="en-US" dirty="0"/>
              <a:t>xtra academic support and learning opportunities for economically disadvantaged students.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Use additional slides if necessary.  This is where you want to really highlight Title I funding and how it positively impacts your scholars! </a:t>
            </a:r>
          </a:p>
          <a:p>
            <a:pPr marL="139700" indent="0">
              <a:buNone/>
            </a:pPr>
            <a:endParaRPr lang="en-US" dirty="0"/>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supplemental personnel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positions)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Additional training opportunities for school staff </a:t>
            </a:r>
            <a:r>
              <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(add specific trainings offered at your site)</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Extended Learning Opportunities (before and/or after school programs)</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Supplemental teaching materials, equipment, and technology</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Parent and Family Engagement Resources and Training Workshops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139700" indent="0">
              <a:buNone/>
            </a:pPr>
            <a:endParaRPr lang="en-US" dirty="0"/>
          </a:p>
        </p:txBody>
      </p:sp>
    </p:spTree>
    <p:extLst>
      <p:ext uri="{BB962C8B-B14F-4D97-AF65-F5344CB8AC3E}">
        <p14:creationId xmlns:p14="http://schemas.microsoft.com/office/powerpoint/2010/main" val="2289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Evidence for input  – input from school can be a survey or notes, which include quotes related to what was shared as feedback AND how this input will be used to inform the PFEP and future engagement activities. </a:t>
            </a:r>
          </a:p>
          <a:p>
            <a:pPr marL="0" indent="0">
              <a:buNone/>
            </a:pPr>
            <a:endParaRPr lang="en-US" dirty="0"/>
          </a:p>
          <a:p>
            <a:pPr marL="0" indent="0">
              <a:buNone/>
            </a:pPr>
            <a:r>
              <a:rPr lang="en-US" dirty="0"/>
              <a:t>Evidence of Attendance – please include attendance of DIVERSE stakeholder group/s.</a:t>
            </a:r>
          </a:p>
          <a:p>
            <a:pPr marL="0" indent="0">
              <a:buNone/>
            </a:pPr>
            <a:endParaRPr lang="en-US" dirty="0"/>
          </a:p>
          <a:p>
            <a:pPr marL="0" indent="0">
              <a:buNone/>
            </a:pPr>
            <a:endParaRPr lang="en-US" dirty="0"/>
          </a:p>
          <a:p>
            <a:pPr marL="0" indent="0">
              <a:buNone/>
            </a:pPr>
            <a:endParaRPr lang="en-US" dirty="0"/>
          </a:p>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SAMPLE ONLY  - Delete Slide </a:t>
            </a:r>
          </a:p>
          <a:p>
            <a:r>
              <a:rPr lang="en-US" dirty="0"/>
              <a:t>Highlight your budget and resources and how they will be used to support family engagement.</a:t>
            </a:r>
          </a:p>
        </p:txBody>
      </p:sp>
      <p:sp>
        <p:nvSpPr>
          <p:cNvPr id="4" name="Slide Number Placeholder 3"/>
          <p:cNvSpPr>
            <a:spLocks noGrp="1"/>
          </p:cNvSpPr>
          <p:nvPr>
            <p:ph type="sldNum" sz="quarter" idx="10"/>
          </p:nvPr>
        </p:nvSpPr>
        <p:spPr/>
        <p:txBody>
          <a:bodyPr lIns="93177" tIns="46589" rIns="93177" bIns="46589"/>
          <a:lstStyle/>
          <a:p>
            <a:fld id="{313BE511-0B8B-4937-A477-10F91184C1C1}" type="slidenum">
              <a:rPr lang="en-US" smtClean="0"/>
              <a:t>9</a:t>
            </a:fld>
            <a:endParaRPr lang="en-US"/>
          </a:p>
        </p:txBody>
      </p:sp>
    </p:spTree>
    <p:extLst>
      <p:ext uri="{BB962C8B-B14F-4D97-AF65-F5344CB8AC3E}">
        <p14:creationId xmlns:p14="http://schemas.microsoft.com/office/powerpoint/2010/main" val="1169562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Our school’s Title I Parent Station is located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location or photo of Title I Parent Station (front office and on the webpage). Please include photo as part of the evidence monitoring. </a:t>
            </a:r>
          </a:p>
          <a:p>
            <a:pPr marL="0" indent="0">
              <a:buClr>
                <a:schemeClr val="accent3"/>
              </a:buClr>
              <a:buNone/>
              <a:defRPr/>
            </a:pPr>
            <a:endPar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0" indent="0">
              <a:buClr>
                <a:schemeClr val="accent3"/>
              </a:buClr>
              <a:buNone/>
              <a:defRPr/>
            </a:pPr>
            <a:r>
              <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You will find a copy of our School Improvement Plan, Title I Schoolwide Plan, School’s PFEP, the School District’s PFEP, Parent’s Right to Know Memo, Upcoming Events, Compact, </a:t>
            </a:r>
            <a:r>
              <a:rPr lang="en-US" dirty="0">
                <a:solidFill>
                  <a:srgbClr val="FF0000"/>
                </a:solidFill>
                <a:latin typeface="Nirmala UI Semilight" panose="020B0402040204020203" pitchFamily="34" charset="0"/>
                <a:ea typeface="Nirmala UI Semilight" panose="020B0402040204020203" pitchFamily="34" charset="0"/>
                <a:cs typeface="Nirmala UI Semilight" panose="020B0402040204020203" pitchFamily="34" charset="0"/>
              </a:rPr>
              <a:t>(insert other documents at your station)</a:t>
            </a:r>
          </a:p>
          <a:p>
            <a:endParaRPr lang="en-US" dirty="0"/>
          </a:p>
        </p:txBody>
      </p:sp>
    </p:spTree>
    <p:extLst>
      <p:ext uri="{BB962C8B-B14F-4D97-AF65-F5344CB8AC3E}">
        <p14:creationId xmlns:p14="http://schemas.microsoft.com/office/powerpoint/2010/main" val="1300864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000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endParaRPr/>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6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pcsb.org/titleon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1gYLKdbs7FF3pvCykYitrESmTUS4tE5BC/view"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dudata.fldoe.org/" TargetMode="External"/><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www.fldoe.org/standardsreview/"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feaweb.org/fsa-transition-to-fas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hyperlink" Target="https://www.flgov.com/2021/09/14/governor-desantis-announces-end-of-the-high-stakes-fsa-testing-to-become-the-first-state-in-the-nation-to-fully-transition-to-progress-monitoring/" TargetMode="External"/><Relationship Id="rId5" Type="http://schemas.openxmlformats.org/officeDocument/2006/relationships/hyperlink" Target="https://www.pexels.com/photo/background-book-stack-books-close-up-1148399/" TargetMode="Externa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9.jpeg"/><Relationship Id="rId7" Type="http://schemas.openxmlformats.org/officeDocument/2006/relationships/hyperlink" Target="https://www.pcsb.org/Page/418"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pcsb.org/Page/26534" TargetMode="External"/><Relationship Id="rId5" Type="http://schemas.openxmlformats.org/officeDocument/2006/relationships/hyperlink" Target="https://www.pcsb.org/Page/459" TargetMode="External"/><Relationship Id="rId4" Type="http://schemas.openxmlformats.org/officeDocument/2006/relationships/hyperlink" Target="https://www.pcsb.org/Page/3283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90054" y="2811216"/>
            <a:ext cx="7834745" cy="1159800"/>
          </a:xfrm>
          <a:prstGeom prst="rect">
            <a:avLst/>
          </a:prstGeom>
        </p:spPr>
        <p:txBody>
          <a:bodyPr spcFirstLastPara="1" wrap="square" lIns="91425" tIns="91425" rIns="91425" bIns="91425" anchor="t" anchorCtr="0">
            <a:noAutofit/>
          </a:bodyPr>
          <a:lstStyle/>
          <a:p>
            <a:pPr lvl="0"/>
            <a:r>
              <a:rPr lang="en-US" altLang="en-US" dirty="0"/>
              <a:t>Title I Annual Parent Meeting</a:t>
            </a:r>
            <a:endParaRPr dirty="0"/>
          </a:p>
        </p:txBody>
      </p:sp>
      <p:sp>
        <p:nvSpPr>
          <p:cNvPr id="2" name="Rectangle 1">
            <a:extLst>
              <a:ext uri="{FF2B5EF4-FFF2-40B4-BE49-F238E27FC236}">
                <a16:creationId xmlns:a16="http://schemas.microsoft.com/office/drawing/2014/main" id="{CBA064CE-C29C-421B-BDE3-69A0DEB42C9D}"/>
              </a:ext>
            </a:extLst>
          </p:cNvPr>
          <p:cNvSpPr/>
          <p:nvPr/>
        </p:nvSpPr>
        <p:spPr>
          <a:xfrm>
            <a:off x="1856509" y="1043203"/>
            <a:ext cx="2279073" cy="1169551"/>
          </a:xfrm>
          <a:prstGeom prst="rect">
            <a:avLst/>
          </a:prstGeom>
        </p:spPr>
        <p:txBody>
          <a:bodyPr wrap="square">
            <a:spAutoFit/>
          </a:bodyPr>
          <a:lstStyle/>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San Jose Elementary</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August 24, 2022</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6:00</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Media Center</a:t>
            </a:r>
          </a:p>
          <a:p>
            <a:pPr>
              <a:defRPr/>
            </a:pPr>
            <a:r>
              <a:rPr lang="en-US" dirty="0">
                <a:ln w="0"/>
                <a:solidFill>
                  <a:schemeClr val="tx1"/>
                </a:solidFill>
                <a:effectLst>
                  <a:outerShdw blurRad="38100" dist="19050" dir="2700000" algn="tl" rotWithShape="0">
                    <a:schemeClr val="dk1">
                      <a:alpha val="40000"/>
                    </a:schemeClr>
                  </a:outerShdw>
                </a:effectLst>
                <a:latin typeface="Raleway" panose="020B0604020202020204" charset="0"/>
                <a:ea typeface="Nirmala UI Semilight" panose="020B0402040204020203" pitchFamily="34" charset="0"/>
                <a:cs typeface="Nirmala UI Semilight" panose="020B0402040204020203" pitchFamily="34" charset="0"/>
              </a:rPr>
              <a:t>Lisa Brown</a:t>
            </a:r>
          </a:p>
        </p:txBody>
      </p:sp>
      <p:pic>
        <p:nvPicPr>
          <p:cNvPr id="6" name="Picture 5" descr="PCS_Primary_Logo copy.jpg">
            <a:extLst>
              <a:ext uri="{FF2B5EF4-FFF2-40B4-BE49-F238E27FC236}">
                <a16:creationId xmlns:a16="http://schemas.microsoft.com/office/drawing/2014/main" id="{79815A1A-3314-4F99-A303-EE2A5CEBD9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9145" y="4423307"/>
            <a:ext cx="1179689" cy="563502"/>
          </a:xfrm>
          <a:prstGeom prst="rect">
            <a:avLst/>
          </a:prstGeom>
        </p:spPr>
      </p:pic>
      <p:sp>
        <p:nvSpPr>
          <p:cNvPr id="3" name="Star: 5 Points 2">
            <a:extLst>
              <a:ext uri="{FF2B5EF4-FFF2-40B4-BE49-F238E27FC236}">
                <a16:creationId xmlns:a16="http://schemas.microsoft.com/office/drawing/2014/main" id="{11CAB454-A052-1E76-DE46-1881F04B70C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C912CE4-D294-41B3-BF81-20C7207F3738}"/>
              </a:ext>
            </a:extLst>
          </p:cNvPr>
          <p:cNvPicPr>
            <a:picLocks noChangeAspect="1"/>
          </p:cNvPicPr>
          <p:nvPr/>
        </p:nvPicPr>
        <p:blipFill>
          <a:blip r:embed="rId4"/>
          <a:stretch>
            <a:fillRect/>
          </a:stretch>
        </p:blipFill>
        <p:spPr>
          <a:xfrm>
            <a:off x="4007426" y="22757"/>
            <a:ext cx="1421707" cy="10204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8781-5249-47EB-9DFA-BFAA607F903A}"/>
              </a:ext>
            </a:extLst>
          </p:cNvPr>
          <p:cNvSpPr>
            <a:spLocks noGrp="1"/>
          </p:cNvSpPr>
          <p:nvPr>
            <p:ph type="title"/>
          </p:nvPr>
        </p:nvSpPr>
        <p:spPr/>
        <p:txBody>
          <a:bodyPr/>
          <a:lstStyle/>
          <a:p>
            <a:r>
              <a:rPr lang="en-US" altLang="en-US" dirty="0">
                <a:solidFill>
                  <a:schemeClr val="tx1">
                    <a:lumMod val="75000"/>
                  </a:schemeClr>
                </a:solidFill>
              </a:rPr>
              <a:t>Parent’s Right to Know</a:t>
            </a:r>
            <a:endParaRPr lang="en-US" dirty="0">
              <a:solidFill>
                <a:schemeClr val="tx1">
                  <a:lumMod val="75000"/>
                </a:schemeClr>
              </a:solidFill>
            </a:endParaRPr>
          </a:p>
        </p:txBody>
      </p:sp>
      <p:sp>
        <p:nvSpPr>
          <p:cNvPr id="4" name="Slide Number Placeholder 3">
            <a:extLst>
              <a:ext uri="{FF2B5EF4-FFF2-40B4-BE49-F238E27FC236}">
                <a16:creationId xmlns:a16="http://schemas.microsoft.com/office/drawing/2014/main" id="{BB896436-80EE-4F91-9962-552005F5A6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6" name="Rectangle 5">
            <a:extLst>
              <a:ext uri="{FF2B5EF4-FFF2-40B4-BE49-F238E27FC236}">
                <a16:creationId xmlns:a16="http://schemas.microsoft.com/office/drawing/2014/main" id="{792BEB1D-C138-426E-8B68-A5051D5B9655}"/>
              </a:ext>
            </a:extLst>
          </p:cNvPr>
          <p:cNvSpPr/>
          <p:nvPr/>
        </p:nvSpPr>
        <p:spPr>
          <a:xfrm>
            <a:off x="893700" y="1273344"/>
            <a:ext cx="4572000" cy="523220"/>
          </a:xfrm>
          <a:prstGeom prst="rect">
            <a:avLst/>
          </a:prstGeom>
        </p:spPr>
        <p:txBody>
          <a:bodyPr>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parent of a student attending a Pinellas County School Public School, you have the right to… </a:t>
            </a:r>
            <a:endParaRPr lang="en-US" dirty="0">
              <a:solidFill>
                <a:schemeClr val="tx1">
                  <a:lumMod val="75000"/>
                </a:schemeClr>
              </a:solidFill>
            </a:endParaRPr>
          </a:p>
        </p:txBody>
      </p:sp>
      <p:graphicFrame>
        <p:nvGraphicFramePr>
          <p:cNvPr id="12" name="Text Placeholder 2">
            <a:extLst>
              <a:ext uri="{FF2B5EF4-FFF2-40B4-BE49-F238E27FC236}">
                <a16:creationId xmlns:a16="http://schemas.microsoft.com/office/drawing/2014/main" id="{9E660889-5894-5B32-59F8-8BC26098C234}"/>
              </a:ext>
            </a:extLst>
          </p:cNvPr>
          <p:cNvGraphicFramePr/>
          <p:nvPr>
            <p:extLst>
              <p:ext uri="{D42A27DB-BD31-4B8C-83A1-F6EECF244321}">
                <p14:modId xmlns:p14="http://schemas.microsoft.com/office/powerpoint/2010/main" val="3068726681"/>
              </p:ext>
            </p:extLst>
          </p:nvPr>
        </p:nvGraphicFramePr>
        <p:xfrm>
          <a:off x="762000" y="1796564"/>
          <a:ext cx="3726873" cy="3129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If parents believe they can boost child development, they can change their  kids' outcomes | University of Chicago News">
            <a:extLst>
              <a:ext uri="{FF2B5EF4-FFF2-40B4-BE49-F238E27FC236}">
                <a16:creationId xmlns:a16="http://schemas.microsoft.com/office/drawing/2014/main" id="{63DCDBB5-7929-25FC-85CC-D7709EF62D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8560" y="2017115"/>
            <a:ext cx="2997497" cy="2534120"/>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041B9675-DF26-990B-EC29-386EF6C84A3C}"/>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0064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F7F-0F86-4770-8EC3-BD7132C90940}"/>
              </a:ext>
            </a:extLst>
          </p:cNvPr>
          <p:cNvSpPr>
            <a:spLocks noGrp="1"/>
          </p:cNvSpPr>
          <p:nvPr>
            <p:ph type="title"/>
          </p:nvPr>
        </p:nvSpPr>
        <p:spPr>
          <a:xfrm>
            <a:off x="802260" y="162462"/>
            <a:ext cx="6462600" cy="857400"/>
          </a:xfrm>
        </p:spPr>
        <p:txBody>
          <a:bodyPr/>
          <a:lstStyle/>
          <a:p>
            <a:r>
              <a:rPr lang="en-US" altLang="en-US" sz="2400" dirty="0">
                <a:solidFill>
                  <a:schemeClr val="tx1"/>
                </a:solidFill>
              </a:rPr>
              <a:t>Working Together for Student Success</a:t>
            </a:r>
            <a:endParaRPr lang="en-US" sz="2400" dirty="0">
              <a:solidFill>
                <a:schemeClr val="tx1"/>
              </a:solidFill>
            </a:endParaRPr>
          </a:p>
        </p:txBody>
      </p:sp>
      <p:sp>
        <p:nvSpPr>
          <p:cNvPr id="3" name="Text Placeholder 2">
            <a:extLst>
              <a:ext uri="{FF2B5EF4-FFF2-40B4-BE49-F238E27FC236}">
                <a16:creationId xmlns:a16="http://schemas.microsoft.com/office/drawing/2014/main" id="{4047A87B-31D1-4724-B5AD-5EDCF2E67038}"/>
              </a:ext>
            </a:extLst>
          </p:cNvPr>
          <p:cNvSpPr>
            <a:spLocks noGrp="1"/>
          </p:cNvSpPr>
          <p:nvPr>
            <p:ph type="body" idx="1"/>
          </p:nvPr>
        </p:nvSpPr>
        <p:spPr>
          <a:xfrm>
            <a:off x="820548" y="894697"/>
            <a:ext cx="6462600" cy="3552300"/>
          </a:xfrm>
        </p:spPr>
        <p:txBody>
          <a:bodyPr/>
          <a:lstStyle/>
          <a:p>
            <a:pPr marL="0" indent="0">
              <a:buClr>
                <a:schemeClr val="accent3"/>
              </a:buClr>
              <a:buNone/>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 a Title I parent you have the right to be involved in the development of the following plans and documents for our school which can be found on our website  to view as well as in the Parent Station located in the school office</a:t>
            </a:r>
            <a:r>
              <a:rPr lang="en-US" sz="12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 </a:t>
            </a:r>
          </a:p>
          <a:p>
            <a:pPr marL="114300" indent="0">
              <a:buNone/>
            </a:pPr>
            <a:endParaRPr lang="en-US" dirty="0"/>
          </a:p>
        </p:txBody>
      </p:sp>
      <p:sp>
        <p:nvSpPr>
          <p:cNvPr id="4" name="Slide Number Placeholder 3">
            <a:extLst>
              <a:ext uri="{FF2B5EF4-FFF2-40B4-BE49-F238E27FC236}">
                <a16:creationId xmlns:a16="http://schemas.microsoft.com/office/drawing/2014/main" id="{C97B65BF-0CDC-4772-B5B3-E91097663A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5" name="Google Shape;1121;p48">
            <a:extLst>
              <a:ext uri="{FF2B5EF4-FFF2-40B4-BE49-F238E27FC236}">
                <a16:creationId xmlns:a16="http://schemas.microsoft.com/office/drawing/2014/main" id="{249E88CB-52ED-4BAD-B6F6-8CD1D88F8F0B}"/>
              </a:ext>
            </a:extLst>
          </p:cNvPr>
          <p:cNvGrpSpPr/>
          <p:nvPr/>
        </p:nvGrpSpPr>
        <p:grpSpPr>
          <a:xfrm>
            <a:off x="2822448" y="2081041"/>
            <a:ext cx="3308939" cy="2567124"/>
            <a:chOff x="5926265" y="4424051"/>
            <a:chExt cx="720246" cy="720181"/>
          </a:xfrm>
        </p:grpSpPr>
        <p:sp>
          <p:nvSpPr>
            <p:cNvPr id="6" name="Google Shape;1122;p48">
              <a:extLst>
                <a:ext uri="{FF2B5EF4-FFF2-40B4-BE49-F238E27FC236}">
                  <a16:creationId xmlns:a16="http://schemas.microsoft.com/office/drawing/2014/main" id="{A7ABF7FB-7E02-4C63-89A0-4283D9FF9418}"/>
                </a:ext>
              </a:extLst>
            </p:cNvPr>
            <p:cNvSpPr/>
            <p:nvPr/>
          </p:nvSpPr>
          <p:spPr>
            <a:xfrm>
              <a:off x="5926265" y="4424051"/>
              <a:ext cx="355650" cy="355620"/>
            </a:xfrm>
            <a:custGeom>
              <a:avLst/>
              <a:gdLst/>
              <a:ahLst/>
              <a:cxnLst/>
              <a:rect l="l" t="t" r="r" b="b"/>
              <a:pathLst>
                <a:path w="671" h="671" extrusionOk="0">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7" name="Google Shape;1123;p48">
              <a:extLst>
                <a:ext uri="{FF2B5EF4-FFF2-40B4-BE49-F238E27FC236}">
                  <a16:creationId xmlns:a16="http://schemas.microsoft.com/office/drawing/2014/main" id="{76B96400-71C4-4C7B-B739-70A9E9476991}"/>
                </a:ext>
              </a:extLst>
            </p:cNvPr>
            <p:cNvSpPr/>
            <p:nvPr/>
          </p:nvSpPr>
          <p:spPr>
            <a:xfrm>
              <a:off x="5926265" y="4788612"/>
              <a:ext cx="355650" cy="355620"/>
            </a:xfrm>
            <a:custGeom>
              <a:avLst/>
              <a:gdLst/>
              <a:ahLst/>
              <a:cxnLst/>
              <a:rect l="l" t="t" r="r" b="b"/>
              <a:pathLst>
                <a:path w="671" h="671" extrusionOk="0">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8" name="Google Shape;1124;p48">
              <a:extLst>
                <a:ext uri="{FF2B5EF4-FFF2-40B4-BE49-F238E27FC236}">
                  <a16:creationId xmlns:a16="http://schemas.microsoft.com/office/drawing/2014/main" id="{2BF89D36-E59D-4F4C-A7E6-1EC1D2FCF48D}"/>
                </a:ext>
              </a:extLst>
            </p:cNvPr>
            <p:cNvSpPr/>
            <p:nvPr/>
          </p:nvSpPr>
          <p:spPr>
            <a:xfrm>
              <a:off x="6290862" y="4788612"/>
              <a:ext cx="355650" cy="355620"/>
            </a:xfrm>
            <a:custGeom>
              <a:avLst/>
              <a:gdLst/>
              <a:ahLst/>
              <a:cxnLst/>
              <a:rect l="l" t="t" r="r" b="b"/>
              <a:pathLst>
                <a:path w="671" h="671" extrusionOk="0">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9" name="Google Shape;1125;p48">
              <a:extLst>
                <a:ext uri="{FF2B5EF4-FFF2-40B4-BE49-F238E27FC236}">
                  <a16:creationId xmlns:a16="http://schemas.microsoft.com/office/drawing/2014/main" id="{B1592E36-77DA-4C5C-B62F-EC7418BDEE86}"/>
                </a:ext>
              </a:extLst>
            </p:cNvPr>
            <p:cNvSpPr/>
            <p:nvPr/>
          </p:nvSpPr>
          <p:spPr>
            <a:xfrm>
              <a:off x="6290862" y="4424051"/>
              <a:ext cx="355650" cy="355620"/>
            </a:xfrm>
            <a:custGeom>
              <a:avLst/>
              <a:gdLst/>
              <a:ahLst/>
              <a:cxnLst/>
              <a:rect l="l" t="t" r="r" b="b"/>
              <a:pathLst>
                <a:path w="671" h="671" extrusionOk="0">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grpSp>
      <p:sp>
        <p:nvSpPr>
          <p:cNvPr id="10" name="Rectangle 9">
            <a:extLst>
              <a:ext uri="{FF2B5EF4-FFF2-40B4-BE49-F238E27FC236}">
                <a16:creationId xmlns:a16="http://schemas.microsoft.com/office/drawing/2014/main" id="{86DE6555-8DFE-4888-8690-9E31CCCA6A42}"/>
              </a:ext>
            </a:extLst>
          </p:cNvPr>
          <p:cNvSpPr/>
          <p:nvPr/>
        </p:nvSpPr>
        <p:spPr>
          <a:xfrm>
            <a:off x="3112992" y="2363923"/>
            <a:ext cx="1261872" cy="738664"/>
          </a:xfrm>
          <a:prstGeom prst="rect">
            <a:avLst/>
          </a:prstGeom>
        </p:spPr>
        <p:txBody>
          <a:bodyPr wrap="square">
            <a:spAutoFit/>
          </a:bodyPr>
          <a:lstStyle/>
          <a:p>
            <a:pPr>
              <a:buClr>
                <a:schemeClr val="accent3"/>
              </a:buClr>
              <a:buFont typeface="Wingdings 2"/>
              <a:buChar char=""/>
              <a:defRPr/>
            </a:pPr>
            <a:r>
              <a:rPr lang="en-US" b="1"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 Improvement Plan (SIP)</a:t>
            </a:r>
          </a:p>
        </p:txBody>
      </p:sp>
      <p:sp>
        <p:nvSpPr>
          <p:cNvPr id="11" name="Rectangle 10">
            <a:extLst>
              <a:ext uri="{FF2B5EF4-FFF2-40B4-BE49-F238E27FC236}">
                <a16:creationId xmlns:a16="http://schemas.microsoft.com/office/drawing/2014/main" id="{3B86531B-498B-40A7-BEC8-1C2D66EC35AC}"/>
              </a:ext>
            </a:extLst>
          </p:cNvPr>
          <p:cNvSpPr/>
          <p:nvPr/>
        </p:nvSpPr>
        <p:spPr>
          <a:xfrm>
            <a:off x="4742688" y="2349215"/>
            <a:ext cx="1111278" cy="738664"/>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Title I Schoolwide Plan </a:t>
            </a:r>
          </a:p>
        </p:txBody>
      </p:sp>
      <p:sp>
        <p:nvSpPr>
          <p:cNvPr id="13" name="Rectangle 12">
            <a:extLst>
              <a:ext uri="{FF2B5EF4-FFF2-40B4-BE49-F238E27FC236}">
                <a16:creationId xmlns:a16="http://schemas.microsoft.com/office/drawing/2014/main" id="{F25F4F0C-A5FD-4A46-9B8D-C4FDC3C0F2D9}"/>
              </a:ext>
            </a:extLst>
          </p:cNvPr>
          <p:cNvSpPr/>
          <p:nvPr/>
        </p:nvSpPr>
        <p:spPr>
          <a:xfrm>
            <a:off x="3157728" y="3419948"/>
            <a:ext cx="1298640"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 Parent and Family Engagement Plan (PFEP)</a:t>
            </a:r>
          </a:p>
        </p:txBody>
      </p:sp>
      <p:sp>
        <p:nvSpPr>
          <p:cNvPr id="14" name="Rectangle 13">
            <a:extLst>
              <a:ext uri="{FF2B5EF4-FFF2-40B4-BE49-F238E27FC236}">
                <a16:creationId xmlns:a16="http://schemas.microsoft.com/office/drawing/2014/main" id="{65977F7D-52EC-4ABB-B6B2-006ECD2B9A92}"/>
              </a:ext>
            </a:extLst>
          </p:cNvPr>
          <p:cNvSpPr/>
          <p:nvPr/>
        </p:nvSpPr>
        <p:spPr>
          <a:xfrm>
            <a:off x="4742688" y="3434001"/>
            <a:ext cx="1111278" cy="954107"/>
          </a:xfrm>
          <a:prstGeom prst="rect">
            <a:avLst/>
          </a:prstGeom>
        </p:spPr>
        <p:txBody>
          <a:bodyPr wrap="square">
            <a:spAutoFit/>
          </a:bodyPr>
          <a:lstStyle/>
          <a:p>
            <a:pPr>
              <a:buClr>
                <a:schemeClr val="accent3"/>
              </a:buClr>
              <a:buFont typeface="Wingdings 2"/>
              <a:buChar char=""/>
              <a:defRPr/>
            </a:pPr>
            <a:r>
              <a:rPr lang="en-US" dirty="0">
                <a:solidFill>
                  <a:schemeClr val="bg1"/>
                </a:solidFill>
                <a:latin typeface="Nirmala UI Semilight" panose="020B0402040204020203" pitchFamily="34" charset="0"/>
                <a:ea typeface="Nirmala UI Semilight" panose="020B0402040204020203" pitchFamily="34" charset="0"/>
                <a:cs typeface="Nirmala UI Semilight" panose="020B0402040204020203" pitchFamily="34" charset="0"/>
              </a:rPr>
              <a:t>School-Parent-Student Compact</a:t>
            </a:r>
          </a:p>
        </p:txBody>
      </p:sp>
      <p:sp>
        <p:nvSpPr>
          <p:cNvPr id="15" name="Star: 5 Points 14">
            <a:extLst>
              <a:ext uri="{FF2B5EF4-FFF2-40B4-BE49-F238E27FC236}">
                <a16:creationId xmlns:a16="http://schemas.microsoft.com/office/drawing/2014/main" id="{6136C996-F299-8CCA-6EE2-BD8E0CB58A0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68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76F2-EF88-4AAD-A93B-45457B89C67E}"/>
              </a:ext>
            </a:extLst>
          </p:cNvPr>
          <p:cNvSpPr>
            <a:spLocks noGrp="1"/>
          </p:cNvSpPr>
          <p:nvPr>
            <p:ph type="title"/>
          </p:nvPr>
        </p:nvSpPr>
        <p:spPr>
          <a:xfrm>
            <a:off x="1007633" y="263295"/>
            <a:ext cx="6677891" cy="857400"/>
          </a:xfrm>
        </p:spPr>
        <p:txBody>
          <a:bodyPr/>
          <a:lstStyle/>
          <a:p>
            <a:r>
              <a:rPr lang="en-US" dirty="0">
                <a:solidFill>
                  <a:schemeClr val="tx1"/>
                </a:solidFill>
              </a:rPr>
              <a:t>Parent-School-Student Compact</a:t>
            </a:r>
          </a:p>
        </p:txBody>
      </p:sp>
      <p:sp>
        <p:nvSpPr>
          <p:cNvPr id="3" name="Text Placeholder 2">
            <a:extLst>
              <a:ext uri="{FF2B5EF4-FFF2-40B4-BE49-F238E27FC236}">
                <a16:creationId xmlns:a16="http://schemas.microsoft.com/office/drawing/2014/main" id="{A462ECDD-C4E5-495D-85CD-26969A56340E}"/>
              </a:ext>
            </a:extLst>
          </p:cNvPr>
          <p:cNvSpPr>
            <a:spLocks noGrp="1"/>
          </p:cNvSpPr>
          <p:nvPr>
            <p:ph type="body" idx="1"/>
          </p:nvPr>
        </p:nvSpPr>
        <p:spPr>
          <a:xfrm>
            <a:off x="1119557" y="1215934"/>
            <a:ext cx="3136800" cy="2640732"/>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purpose</a:t>
            </a:r>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of the compact is to foster student achievement. By signing the Parent-School-Student Compact, (Insert name of school here), teachers, staff, parents and students agree to work together to share the responsibility of helping </a:t>
            </a:r>
            <a:r>
              <a:rPr lang="en-US" sz="1400"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students meet or exceed state, district and school academic goals. </a:t>
            </a:r>
          </a:p>
          <a:p>
            <a:endParaRPr lang="en-US" dirty="0"/>
          </a:p>
        </p:txBody>
      </p:sp>
      <p:sp>
        <p:nvSpPr>
          <p:cNvPr id="4" name="Text Placeholder 3">
            <a:extLst>
              <a:ext uri="{FF2B5EF4-FFF2-40B4-BE49-F238E27FC236}">
                <a16:creationId xmlns:a16="http://schemas.microsoft.com/office/drawing/2014/main" id="{B0404605-EAC2-49DF-AEAF-09BA7E962D18}"/>
              </a:ext>
            </a:extLst>
          </p:cNvPr>
          <p:cNvSpPr>
            <a:spLocks noGrp="1"/>
          </p:cNvSpPr>
          <p:nvPr>
            <p:ph type="body" idx="2"/>
          </p:nvPr>
        </p:nvSpPr>
        <p:spPr>
          <a:xfrm>
            <a:off x="4346578" y="1215934"/>
            <a:ext cx="3136800" cy="2335530"/>
          </a:xfrm>
        </p:spPr>
        <p:txBody>
          <a:bodyPr/>
          <a:lstStyle/>
          <a:p>
            <a:r>
              <a:rPr 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Parent-School-Student Compact is updated every year to include parent, student, teacher, and staff input. Parent, student, teacher and staff comments are welcome at any time during the year.</a:t>
            </a:r>
          </a:p>
          <a:p>
            <a:endParaRPr lang="en-US" dirty="0"/>
          </a:p>
        </p:txBody>
      </p:sp>
      <p:sp>
        <p:nvSpPr>
          <p:cNvPr id="5" name="Slide Number Placeholder 4">
            <a:extLst>
              <a:ext uri="{FF2B5EF4-FFF2-40B4-BE49-F238E27FC236}">
                <a16:creationId xmlns:a16="http://schemas.microsoft.com/office/drawing/2014/main" id="{D164F21E-811E-4AA3-BB74-64E40843BC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11" name="TextBox 10">
            <a:extLst>
              <a:ext uri="{FF2B5EF4-FFF2-40B4-BE49-F238E27FC236}">
                <a16:creationId xmlns:a16="http://schemas.microsoft.com/office/drawing/2014/main" id="{6C4D5C6B-BE56-48D5-AE56-3A31682F7E51}"/>
              </a:ext>
            </a:extLst>
          </p:cNvPr>
          <p:cNvSpPr txBox="1"/>
          <p:nvPr/>
        </p:nvSpPr>
        <p:spPr>
          <a:xfrm>
            <a:off x="5191334" y="3551464"/>
            <a:ext cx="3359727" cy="1384995"/>
          </a:xfrm>
          <a:prstGeom prst="rect">
            <a:avLst/>
          </a:prstGeom>
          <a:noFill/>
        </p:spPr>
        <p:txBody>
          <a:bodyPr wrap="square" rtlCol="0">
            <a:spAutoFit/>
          </a:bodyPr>
          <a:lstStyle/>
          <a:p>
            <a:r>
              <a:rPr lang="en-US" dirty="0">
                <a:solidFill>
                  <a:srgbClr val="0070C0"/>
                </a:solidFill>
                <a:latin typeface="Nirmala UI Semilight" panose="020B0402040204020203" pitchFamily="34" charset="0"/>
                <a:ea typeface="Nirmala UI Semilight" panose="020B0402040204020203" pitchFamily="34" charset="0"/>
                <a:cs typeface="Nirmala UI Semilight" panose="020B0402040204020203" pitchFamily="34" charset="0"/>
              </a:rPr>
              <a:t>Please review and sign your child’s Compact.</a:t>
            </a:r>
          </a:p>
          <a:p>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dirty="0">
                <a:solidFill>
                  <a:srgbClr val="0070C0"/>
                </a:solidFill>
                <a:highlight>
                  <a:srgbClr val="FFFF00"/>
                </a:highlight>
                <a:latin typeface="Nirmala UI Semilight" panose="020B0402040204020203" pitchFamily="34" charset="0"/>
                <a:ea typeface="Nirmala UI Semilight" panose="020B0402040204020203" pitchFamily="34" charset="0"/>
                <a:cs typeface="Nirmala UI Semilight" panose="020B0402040204020203" pitchFamily="34" charset="0"/>
              </a:rPr>
              <a:t>Our goal is to receive 100% signed compacts!</a:t>
            </a:r>
          </a:p>
          <a:p>
            <a:endParaRPr lang="en-US" dirty="0"/>
          </a:p>
        </p:txBody>
      </p:sp>
      <p:sp>
        <p:nvSpPr>
          <p:cNvPr id="9" name="Star: 5 Points 8">
            <a:extLst>
              <a:ext uri="{FF2B5EF4-FFF2-40B4-BE49-F238E27FC236}">
                <a16:creationId xmlns:a16="http://schemas.microsoft.com/office/drawing/2014/main" id="{818A4003-A7D0-2F5B-7217-BC306D81DF1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098" name="Picture 2" descr="Science Says Only 8 Percent of People Actually Achieve Their Goals. Here  Are 7 Things They Do Differently | Inc.com">
            <a:extLst>
              <a:ext uri="{FF2B5EF4-FFF2-40B4-BE49-F238E27FC236}">
                <a16:creationId xmlns:a16="http://schemas.microsoft.com/office/drawing/2014/main" id="{901BD940-0E72-DCC4-A674-E42E5DBA9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805" y="3625439"/>
            <a:ext cx="1676876" cy="138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68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3D142-AA80-401D-AAB2-BB2AAFFD43DD}"/>
              </a:ext>
            </a:extLst>
          </p:cNvPr>
          <p:cNvSpPr>
            <a:spLocks noGrp="1"/>
          </p:cNvSpPr>
          <p:nvPr>
            <p:ph type="title"/>
          </p:nvPr>
        </p:nvSpPr>
        <p:spPr/>
        <p:txBody>
          <a:bodyPr/>
          <a:lstStyle/>
          <a:p>
            <a:r>
              <a:rPr lang="en-US" altLang="en-US" dirty="0">
                <a:solidFill>
                  <a:schemeClr val="tx1">
                    <a:lumMod val="75000"/>
                  </a:schemeClr>
                </a:solidFill>
              </a:rPr>
              <a:t>Parent and Family Engagement Plan (PFEP)</a:t>
            </a:r>
            <a:endParaRPr lang="en-US" dirty="0"/>
          </a:p>
        </p:txBody>
      </p:sp>
      <p:sp>
        <p:nvSpPr>
          <p:cNvPr id="3" name="Text Placeholder 2">
            <a:extLst>
              <a:ext uri="{FF2B5EF4-FFF2-40B4-BE49-F238E27FC236}">
                <a16:creationId xmlns:a16="http://schemas.microsoft.com/office/drawing/2014/main" id="{D874B75A-1467-41AB-915C-C157FA8F86B0}"/>
              </a:ext>
            </a:extLst>
          </p:cNvPr>
          <p:cNvSpPr>
            <a:spLocks noGrp="1"/>
          </p:cNvSpPr>
          <p:nvPr>
            <p:ph type="body" idx="1"/>
          </p:nvPr>
        </p:nvSpPr>
        <p:spPr/>
        <p:txBody>
          <a:bodyPr/>
          <a:lstStyle/>
          <a:p>
            <a:pPr marL="0" indent="0">
              <a:buNone/>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PFEP Sections include information about the following: </a:t>
            </a:r>
          </a:p>
          <a:p>
            <a:pPr lvl="0"/>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Parent trainings to increase student achievement</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Staff trainings for engaging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Communication methods between home and school</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Flexible meeting times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Accessibility for parents</a:t>
            </a:r>
          </a:p>
          <a:p>
            <a:pPr marL="600075" lvl="1" indent="-257175">
              <a:buFont typeface="Arial" panose="020B0604020202020204" pitchFamily="34" charset="0"/>
              <a:buChar char="•"/>
            </a:pPr>
            <a:r>
              <a:rPr lang="en-US" sz="18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Coordinating with other Federal Programs</a:t>
            </a:r>
          </a:p>
          <a:p>
            <a:endParaRPr lang="en-US" dirty="0"/>
          </a:p>
        </p:txBody>
      </p:sp>
      <p:sp>
        <p:nvSpPr>
          <p:cNvPr id="4" name="Slide Number Placeholder 3">
            <a:extLst>
              <a:ext uri="{FF2B5EF4-FFF2-40B4-BE49-F238E27FC236}">
                <a16:creationId xmlns:a16="http://schemas.microsoft.com/office/drawing/2014/main" id="{061AFB6A-C9EA-4C4F-AF77-956073ED32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9218" name="Picture 2" descr="Parent Training - Group - 360 Behavioral Health">
            <a:extLst>
              <a:ext uri="{FF2B5EF4-FFF2-40B4-BE49-F238E27FC236}">
                <a16:creationId xmlns:a16="http://schemas.microsoft.com/office/drawing/2014/main" id="{9F899E71-AE4D-F7D3-85F3-C08DB0614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877" y="3483429"/>
            <a:ext cx="2231361" cy="1442459"/>
          </a:xfrm>
          <a:prstGeom prst="rect">
            <a:avLst/>
          </a:prstGeom>
          <a:noFill/>
          <a:extLst>
            <a:ext uri="{909E8E84-426E-40DD-AFC4-6F175D3DCCD1}">
              <a14:hiddenFill xmlns:a14="http://schemas.microsoft.com/office/drawing/2010/main">
                <a:solidFill>
                  <a:srgbClr val="FFFFFF"/>
                </a:solidFill>
              </a14:hiddenFill>
            </a:ext>
          </a:extLst>
        </p:spPr>
      </p:pic>
      <p:sp>
        <p:nvSpPr>
          <p:cNvPr id="6" name="Star: 5 Points 5">
            <a:extLst>
              <a:ext uri="{FF2B5EF4-FFF2-40B4-BE49-F238E27FC236}">
                <a16:creationId xmlns:a16="http://schemas.microsoft.com/office/drawing/2014/main" id="{2133D7E7-121A-F720-4618-E3AAB557D62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89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5152F-63D3-482F-96E7-33310E2EB597}"/>
              </a:ext>
            </a:extLst>
          </p:cNvPr>
          <p:cNvSpPr>
            <a:spLocks noGrp="1"/>
          </p:cNvSpPr>
          <p:nvPr>
            <p:ph type="title"/>
          </p:nvPr>
        </p:nvSpPr>
        <p:spPr/>
        <p:txBody>
          <a:bodyPr/>
          <a:lstStyle/>
          <a:p>
            <a:r>
              <a:rPr lang="en-US" altLang="en-US" dirty="0">
                <a:solidFill>
                  <a:schemeClr val="tx1">
                    <a:lumMod val="75000"/>
                  </a:schemeClr>
                </a:solidFill>
              </a:rPr>
              <a:t>Parent Advisory Council (PAC)</a:t>
            </a:r>
            <a:endParaRPr lang="en-US" dirty="0">
              <a:solidFill>
                <a:schemeClr val="tx1">
                  <a:lumMod val="75000"/>
                </a:schemeClr>
              </a:solidFill>
            </a:endParaRPr>
          </a:p>
        </p:txBody>
      </p:sp>
      <p:sp>
        <p:nvSpPr>
          <p:cNvPr id="3" name="Text Placeholder 2">
            <a:extLst>
              <a:ext uri="{FF2B5EF4-FFF2-40B4-BE49-F238E27FC236}">
                <a16:creationId xmlns:a16="http://schemas.microsoft.com/office/drawing/2014/main" id="{2E9D2DB4-7985-4832-9C2B-0790191C4DBD}"/>
              </a:ext>
            </a:extLst>
          </p:cNvPr>
          <p:cNvSpPr>
            <a:spLocks noGrp="1"/>
          </p:cNvSpPr>
          <p:nvPr>
            <p:ph type="body" idx="1"/>
          </p:nvPr>
        </p:nvSpPr>
        <p:spPr>
          <a:xfrm>
            <a:off x="893700" y="1489166"/>
            <a:ext cx="6462600" cy="2535580"/>
          </a:xfrm>
        </p:spPr>
        <p:txBody>
          <a:bodyPr/>
          <a:lstStyle/>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District has a Parent and Family Engagement Plan. The summary of the plan is in the Title I School &amp; Family Partnership Overview.</a:t>
            </a:r>
            <a:endPar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You may access the full plan at </a:t>
            </a:r>
            <a:r>
              <a:rPr lang="en-US" sz="1200" dirty="0">
                <a:latin typeface="Nirmala UI Semilight" panose="020B0402040204020203" pitchFamily="34" charset="0"/>
                <a:ea typeface="Nirmala UI Semilight" panose="020B0402040204020203" pitchFamily="34" charset="0"/>
                <a:cs typeface="Nirmala UI Semilight" panose="020B0402040204020203" pitchFamily="34" charset="0"/>
                <a:hlinkClick r:id="rId3"/>
              </a:rPr>
              <a:t>www.pcsb.org/titleone</a:t>
            </a:r>
            <a:endParaRPr lang="en-US" sz="1200" dirty="0">
              <a:latin typeface="Nirmala UI Semilight" panose="020B0402040204020203" pitchFamily="34" charset="0"/>
              <a:ea typeface="Nirmala UI Semilight" panose="020B0402040204020203" pitchFamily="34" charset="0"/>
              <a:cs typeface="Nirmala UI Semilight" panose="020B0402040204020203" pitchFamily="34" charset="0"/>
            </a:endParaRP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Parent Advisory Council (PAC) is responsible for reviewing and revising the District PFEP.  </a:t>
            </a: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PAC will meet virtually or in-person with the district’s Title I staff.</a:t>
            </a:r>
          </a:p>
          <a:p>
            <a:pPr>
              <a:buFont typeface="Arial" panose="020B0604020202020204" pitchFamily="34" charset="0"/>
              <a:buChar char="•"/>
              <a:defRPr/>
            </a:pPr>
            <a:r>
              <a:rPr lang="en-US" sz="12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Each school is committed to having at least one member representative on PAC. </a:t>
            </a:r>
          </a:p>
          <a:p>
            <a:pPr>
              <a:buFont typeface="Arial" panose="020B0604020202020204" pitchFamily="34" charset="0"/>
              <a:buChar char="•"/>
              <a:defRPr/>
            </a:pPr>
            <a:r>
              <a:rPr lang="en-US" sz="12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PAC meets twice a year, if you are interested in representing our school please notify, </a:t>
            </a:r>
            <a:r>
              <a:rPr lang="en-US" sz="1200" dirty="0">
                <a:solidFill>
                  <a:schemeClr val="tx1">
                    <a:lumMod val="5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Dana Ziecheck</a:t>
            </a:r>
          </a:p>
          <a:p>
            <a:endParaRPr lang="en-US" dirty="0"/>
          </a:p>
        </p:txBody>
      </p:sp>
      <p:sp>
        <p:nvSpPr>
          <p:cNvPr id="4" name="Slide Number Placeholder 3">
            <a:extLst>
              <a:ext uri="{FF2B5EF4-FFF2-40B4-BE49-F238E27FC236}">
                <a16:creationId xmlns:a16="http://schemas.microsoft.com/office/drawing/2014/main" id="{DAFD36BA-DA48-46FC-899D-2594D4C97CF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5" name="Star: 5 Points 4">
            <a:extLst>
              <a:ext uri="{FF2B5EF4-FFF2-40B4-BE49-F238E27FC236}">
                <a16:creationId xmlns:a16="http://schemas.microsoft.com/office/drawing/2014/main" id="{09CAD96A-039D-7872-A16D-F649BD323C9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058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A9E14-1138-9888-059C-34AA300D50D0}"/>
              </a:ext>
            </a:extLst>
          </p:cNvPr>
          <p:cNvSpPr>
            <a:spLocks noGrp="1"/>
          </p:cNvSpPr>
          <p:nvPr>
            <p:ph type="title"/>
          </p:nvPr>
        </p:nvSpPr>
        <p:spPr>
          <a:xfrm>
            <a:off x="683910" y="0"/>
            <a:ext cx="7029729" cy="857400"/>
          </a:xfrm>
        </p:spPr>
        <p:txBody>
          <a:bodyPr/>
          <a:lstStyle/>
          <a:p>
            <a:pPr algn="ctr"/>
            <a:r>
              <a:rPr lang="en-US" dirty="0">
                <a:solidFill>
                  <a:schemeClr val="tx1">
                    <a:lumMod val="50000"/>
                  </a:schemeClr>
                </a:solidFill>
              </a:rPr>
              <a:t>Recruitment Video: We Want you !</a:t>
            </a:r>
          </a:p>
        </p:txBody>
      </p:sp>
      <p:sp>
        <p:nvSpPr>
          <p:cNvPr id="3" name="Text Placeholder 2">
            <a:extLst>
              <a:ext uri="{FF2B5EF4-FFF2-40B4-BE49-F238E27FC236}">
                <a16:creationId xmlns:a16="http://schemas.microsoft.com/office/drawing/2014/main" id="{21FCCD1A-6532-FBC8-A908-EF87F8BA895E}"/>
              </a:ext>
            </a:extLst>
          </p:cNvPr>
          <p:cNvSpPr>
            <a:spLocks noGrp="1"/>
          </p:cNvSpPr>
          <p:nvPr>
            <p:ph type="body" idx="1"/>
          </p:nvPr>
        </p:nvSpPr>
        <p:spPr>
          <a:xfrm>
            <a:off x="850992" y="1480406"/>
            <a:ext cx="7029729" cy="2182687"/>
          </a:xfrm>
        </p:spPr>
        <p:txBody>
          <a:bodyPr/>
          <a:lstStyle/>
          <a:p>
            <a:pPr marL="114300" indent="0" algn="ctr">
              <a:buNone/>
            </a:pPr>
            <a:r>
              <a:rPr lang="en-US" sz="3600" u="sng" dirty="0">
                <a:solidFill>
                  <a:schemeClr val="accent3">
                    <a:lumMod val="75000"/>
                  </a:schemeClr>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Parent Advisory Council (PAC)</a:t>
            </a:r>
            <a:r>
              <a:rPr lang="en-US" sz="3600" u="sng" dirty="0">
                <a:solidFill>
                  <a:schemeClr val="accent3">
                    <a:lumMod val="75000"/>
                  </a:schemeClr>
                </a:solidFill>
                <a:effectLst/>
                <a:latin typeface="Arial" panose="020B0604020202020204" pitchFamily="34" charset="0"/>
                <a:ea typeface="Calibri" panose="020F0502020204030204" pitchFamily="34" charset="0"/>
              </a:rPr>
              <a:t> Video</a:t>
            </a:r>
            <a:endParaRPr lang="en-US" sz="3600" dirty="0">
              <a:solidFill>
                <a:schemeClr val="accent3">
                  <a:lumMod val="75000"/>
                </a:schemeClr>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DDA3234B-EC86-DFA4-D626-C19A10B10E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5" name="Star: 5 Points 4">
            <a:extLst>
              <a:ext uri="{FF2B5EF4-FFF2-40B4-BE49-F238E27FC236}">
                <a16:creationId xmlns:a16="http://schemas.microsoft.com/office/drawing/2014/main" id="{28DAF47F-043D-EB1C-9568-81E9CF774642}"/>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59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Google Shape;112;p15"/>
          <p:cNvSpPr txBox="1">
            <a:spLocks noGrp="1"/>
          </p:cNvSpPr>
          <p:nvPr>
            <p:ph type="subTitle" idx="1"/>
          </p:nvPr>
        </p:nvSpPr>
        <p:spPr>
          <a:xfrm>
            <a:off x="823295" y="101382"/>
            <a:ext cx="77724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Parent Advisory Council (PAC) Interest Form</a:t>
            </a:r>
            <a:endParaRPr dirty="0"/>
          </a:p>
        </p:txBody>
      </p:sp>
      <p:sp>
        <p:nvSpPr>
          <p:cNvPr id="113" name="Google Shape;113;p15"/>
          <p:cNvSpPr txBox="1">
            <a:spLocks noGrp="1"/>
          </p:cNvSpPr>
          <p:nvPr>
            <p:ph type="sldNum" idx="12"/>
          </p:nvPr>
        </p:nvSpPr>
        <p:spPr>
          <a:xfrm>
            <a:off x="252423" y="4255515"/>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pic>
        <p:nvPicPr>
          <p:cNvPr id="5124" name="Picture 4" descr="QRCode for 2022-23 Parent Advisory Council (PAC) &#10;Interest Form">
            <a:extLst>
              <a:ext uri="{FF2B5EF4-FFF2-40B4-BE49-F238E27FC236}">
                <a16:creationId xmlns:a16="http://schemas.microsoft.com/office/drawing/2014/main" id="{6BB4C57B-5E3D-8BF2-EA42-3707C635D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352" y="1085683"/>
            <a:ext cx="2817893" cy="2449723"/>
          </a:xfrm>
          <a:prstGeom prst="rect">
            <a:avLst/>
          </a:prstGeom>
          <a:noFill/>
          <a:extLst>
            <a:ext uri="{909E8E84-426E-40DD-AFC4-6F175D3DCCD1}">
              <a14:hiddenFill xmlns:a14="http://schemas.microsoft.com/office/drawing/2010/main">
                <a:solidFill>
                  <a:srgbClr val="FFFFFF"/>
                </a:solidFill>
              </a14:hiddenFill>
            </a:ext>
          </a:extLst>
        </p:spPr>
      </p:pic>
      <p:sp>
        <p:nvSpPr>
          <p:cNvPr id="7" name="Star: 5 Points 6">
            <a:extLst>
              <a:ext uri="{FF2B5EF4-FFF2-40B4-BE49-F238E27FC236}">
                <a16:creationId xmlns:a16="http://schemas.microsoft.com/office/drawing/2014/main" id="{4CF9A759-FDB5-1589-B995-8C1A9C50C57D}"/>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uild a Culture of Volunteered Accountability – TLNT">
            <a:extLst>
              <a:ext uri="{FF2B5EF4-FFF2-40B4-BE49-F238E27FC236}">
                <a16:creationId xmlns:a16="http://schemas.microsoft.com/office/drawing/2014/main" id="{5CA86E11-F7EE-7E39-8066-B09F6D5B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1504" y="2084937"/>
            <a:ext cx="2922496" cy="2840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77FF75-3E5B-4999-AA6E-005A9C0EE359}"/>
              </a:ext>
            </a:extLst>
          </p:cNvPr>
          <p:cNvSpPr>
            <a:spLocks noGrp="1"/>
          </p:cNvSpPr>
          <p:nvPr>
            <p:ph type="title"/>
          </p:nvPr>
        </p:nvSpPr>
        <p:spPr/>
        <p:txBody>
          <a:bodyPr/>
          <a:lstStyle/>
          <a:p>
            <a:r>
              <a:rPr lang="en-US" dirty="0">
                <a:solidFill>
                  <a:schemeClr val="tx1">
                    <a:lumMod val="75000"/>
                  </a:schemeClr>
                </a:solidFill>
              </a:rPr>
              <a:t>Accountability </a:t>
            </a:r>
          </a:p>
        </p:txBody>
      </p:sp>
      <p:sp>
        <p:nvSpPr>
          <p:cNvPr id="3" name="Text Placeholder 2">
            <a:extLst>
              <a:ext uri="{FF2B5EF4-FFF2-40B4-BE49-F238E27FC236}">
                <a16:creationId xmlns:a16="http://schemas.microsoft.com/office/drawing/2014/main" id="{B2012329-BFCE-42E2-9830-FA85866DE92A}"/>
              </a:ext>
            </a:extLst>
          </p:cNvPr>
          <p:cNvSpPr>
            <a:spLocks noGrp="1"/>
          </p:cNvSpPr>
          <p:nvPr>
            <p:ph type="body" idx="1"/>
          </p:nvPr>
        </p:nvSpPr>
        <p:spPr/>
        <p:txBody>
          <a:bodyPr/>
          <a:lstStyle/>
          <a:p>
            <a:pPr marL="301943" lvl="1" indent="0">
              <a:buNone/>
            </a:pPr>
            <a:r>
              <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rPr>
              <a:t>School Report Cards </a:t>
            </a:r>
          </a:p>
          <a:p>
            <a:pPr marL="301943" lvl="1" indent="0">
              <a:buNone/>
            </a:pPr>
            <a:endParaRPr lang="en-US" altLang="en-US" sz="1400" dirty="0">
              <a:solidFill>
                <a:schemeClr val="tx1">
                  <a:lumMod val="75000"/>
                </a:schemeClr>
              </a:solidFill>
              <a:latin typeface="Nirmala UI" panose="020B0502040204020203" pitchFamily="34" charset="0"/>
              <a:ea typeface="Nirmala UI" panose="020B0502040204020203" pitchFamily="34" charset="0"/>
              <a:cs typeface="Nirmala UI" panose="020B0502040204020203" pitchFamily="34" charset="0"/>
            </a:endParaRP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School Grade and Overview</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Population and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Academic Achievement, Growth, and Population</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Assessments – English Language Learners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Graduation and Beyond</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Educator Qualifications and Equity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Long-Term Goals and Interim Progress</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Accelerated Course Enrollment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Per-Pupil Expenditures </a:t>
            </a:r>
          </a:p>
          <a:p>
            <a:pPr lvl="1"/>
            <a:r>
              <a:rPr lang="en-US" altLang="en-US" sz="1400"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National Data</a:t>
            </a:r>
          </a:p>
          <a:p>
            <a:pPr lvl="1"/>
            <a:endPar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a:p>
            <a:pPr marL="301943" lvl="1" indent="0">
              <a:buNone/>
            </a:pP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Available online at </a:t>
            </a:r>
            <a:r>
              <a:rPr lang="en-US" sz="1400" dirty="0">
                <a:hlinkClick r:id="rId3"/>
              </a:rPr>
              <a:t>https://edudata.fldoe.org/</a:t>
            </a:r>
            <a:r>
              <a:rPr lang="en-US" alt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 </a:t>
            </a:r>
            <a:r>
              <a:rPr lang="en-US" sz="1400" dirty="0">
                <a:solidFill>
                  <a:schemeClr val="tx1"/>
                </a:solidFill>
                <a:latin typeface="Nirmala UI" panose="020B0502040204020203" pitchFamily="34" charset="0"/>
                <a:ea typeface="Nirmala UI" panose="020B0502040204020203" pitchFamily="34" charset="0"/>
                <a:cs typeface="Nirmala UI" panose="020B0502040204020203" pitchFamily="34" charset="0"/>
              </a:rPr>
              <a:t>or Front Office </a:t>
            </a:r>
          </a:p>
          <a:p>
            <a:endParaRPr lang="en-US" dirty="0"/>
          </a:p>
        </p:txBody>
      </p:sp>
      <p:sp>
        <p:nvSpPr>
          <p:cNvPr id="4" name="Slide Number Placeholder 3">
            <a:extLst>
              <a:ext uri="{FF2B5EF4-FFF2-40B4-BE49-F238E27FC236}">
                <a16:creationId xmlns:a16="http://schemas.microsoft.com/office/drawing/2014/main" id="{4ECECAAD-40EC-4BB2-BD2C-5F687F8DB4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6" name="Star: 5 Points 5">
            <a:extLst>
              <a:ext uri="{FF2B5EF4-FFF2-40B4-BE49-F238E27FC236}">
                <a16:creationId xmlns:a16="http://schemas.microsoft.com/office/drawing/2014/main" id="{295C641C-DA6B-4DB9-648D-DDB1ED52E28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7818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pic>
        <p:nvPicPr>
          <p:cNvPr id="2050" name="Picture 2" descr="The Florida Standards Assessment (FSA) 2021-2022 Archimedean Academy  Excellent results!!! - Archimedean Schools">
            <a:extLst>
              <a:ext uri="{FF2B5EF4-FFF2-40B4-BE49-F238E27FC236}">
                <a16:creationId xmlns:a16="http://schemas.microsoft.com/office/drawing/2014/main" id="{8BEB2D40-1733-F406-2E9D-770F9B37E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567" y="1218568"/>
            <a:ext cx="3146590" cy="27063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nchmark Advance | Florida">
            <a:extLst>
              <a:ext uri="{FF2B5EF4-FFF2-40B4-BE49-F238E27FC236}">
                <a16:creationId xmlns:a16="http://schemas.microsoft.com/office/drawing/2014/main" id="{E7A0B202-FF82-43D6-4F4B-3F7296F280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845" y="1360096"/>
            <a:ext cx="2987740" cy="283237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F12F3A9C-C905-6CD9-E14B-D05BBADD2088}"/>
              </a:ext>
            </a:extLst>
          </p:cNvPr>
          <p:cNvSpPr/>
          <p:nvPr/>
        </p:nvSpPr>
        <p:spPr>
          <a:xfrm>
            <a:off x="3788229" y="2323322"/>
            <a:ext cx="1698172" cy="522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077F788-8252-81A0-7263-E2AA047133BB}"/>
              </a:ext>
            </a:extLst>
          </p:cNvPr>
          <p:cNvSpPr txBox="1"/>
          <p:nvPr/>
        </p:nvSpPr>
        <p:spPr>
          <a:xfrm>
            <a:off x="1670180" y="251927"/>
            <a:ext cx="5122506" cy="461665"/>
          </a:xfrm>
          <a:prstGeom prst="rect">
            <a:avLst/>
          </a:prstGeom>
          <a:noFill/>
        </p:spPr>
        <p:txBody>
          <a:bodyPr wrap="square" rtlCol="0">
            <a:spAutoFit/>
          </a:bodyPr>
          <a:lstStyle/>
          <a:p>
            <a:pPr algn="ctr"/>
            <a:r>
              <a:rPr lang="en-US" sz="2400" dirty="0">
                <a:solidFill>
                  <a:schemeClr val="bg2">
                    <a:lumMod val="50000"/>
                  </a:schemeClr>
                </a:solidFill>
              </a:rPr>
              <a:t>Shift to New B.E.S.T. Standards</a:t>
            </a:r>
          </a:p>
        </p:txBody>
      </p:sp>
      <p:sp>
        <p:nvSpPr>
          <p:cNvPr id="15" name="Star: 5 Points 14">
            <a:extLst>
              <a:ext uri="{FF2B5EF4-FFF2-40B4-BE49-F238E27FC236}">
                <a16:creationId xmlns:a16="http://schemas.microsoft.com/office/drawing/2014/main" id="{DD4ED7E7-1814-1BA2-82CC-4ECB2F2BD5C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84B2D77-0464-47DB-A083-589E192D2BEB}"/>
              </a:ext>
            </a:extLst>
          </p:cNvPr>
          <p:cNvSpPr>
            <a:spLocks noGrp="1"/>
          </p:cNvSpPr>
          <p:nvPr>
            <p:ph idx="1"/>
          </p:nvPr>
        </p:nvSpPr>
        <p:spPr>
          <a:xfrm>
            <a:off x="1607126" y="1987338"/>
            <a:ext cx="5795029" cy="2210468"/>
          </a:xfrm>
        </p:spPr>
        <p:txBody>
          <a:bodyPr>
            <a:normAutofit fontScale="92500"/>
          </a:bodyPr>
          <a:lstStyle/>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a:p>
            <a:r>
              <a:rPr lang="en-US" alt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Florida Benchmark For Excellent Student Thinking Standards (B.E.S.T)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You may read more information by visiting, </a:t>
            </a:r>
            <a:r>
              <a:rPr lang="en-US" dirty="0">
                <a:hlinkClick r:id="rId3"/>
              </a:rPr>
              <a:t>http://www.fldoe.org/standardsreview/</a:t>
            </a:r>
            <a:endParaRPr lang="en-US" dirty="0"/>
          </a:p>
          <a:p>
            <a:endParaRPr lang="en-US" dirty="0"/>
          </a:p>
          <a:p>
            <a:endParaRPr lang="en-US" dirty="0"/>
          </a:p>
        </p:txBody>
      </p:sp>
      <p:pic>
        <p:nvPicPr>
          <p:cNvPr id="2050" name="Picture 2" descr="http://www.fldoe.org/core/fileparse.php/18736/urlt/Standards.jpg">
            <a:extLst>
              <a:ext uri="{FF2B5EF4-FFF2-40B4-BE49-F238E27FC236}">
                <a16:creationId xmlns:a16="http://schemas.microsoft.com/office/drawing/2014/main" id="{EB55C467-0B4F-4941-B015-1327F711957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43000" y="0"/>
            <a:ext cx="6858000" cy="16847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L DOE Logo">
            <a:extLst>
              <a:ext uri="{FF2B5EF4-FFF2-40B4-BE49-F238E27FC236}">
                <a16:creationId xmlns:a16="http://schemas.microsoft.com/office/drawing/2014/main" id="{F045ADA3-9DAE-9239-8A83-61A638FBF5F5}"/>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56683" y="4303845"/>
            <a:ext cx="2119747" cy="606314"/>
          </a:xfrm>
          <a:prstGeom prst="rect">
            <a:avLst/>
          </a:prstGeom>
          <a:noFill/>
          <a:extLst>
            <a:ext uri="{909E8E84-426E-40DD-AFC4-6F175D3DCCD1}">
              <a14:hiddenFill xmlns:a14="http://schemas.microsoft.com/office/drawing/2010/main">
                <a:solidFill>
                  <a:srgbClr val="FFFFFF"/>
                </a:solidFill>
              </a14:hiddenFill>
            </a:ext>
          </a:extLst>
        </p:spPr>
      </p:pic>
      <p:sp>
        <p:nvSpPr>
          <p:cNvPr id="5" name="Star: 5 Points 4">
            <a:extLst>
              <a:ext uri="{FF2B5EF4-FFF2-40B4-BE49-F238E27FC236}">
                <a16:creationId xmlns:a16="http://schemas.microsoft.com/office/drawing/2014/main" id="{F29537B2-82F7-ED77-05DA-28F6A0797E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53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3">
            <a:extLst>
              <a:ext uri="{FF2B5EF4-FFF2-40B4-BE49-F238E27FC236}">
                <a16:creationId xmlns:a16="http://schemas.microsoft.com/office/drawing/2014/main" id="{8F1C5A48-65B7-1C01-DACA-03F36173D92C}"/>
              </a:ext>
            </a:extLst>
          </p:cNvPr>
          <p:cNvSpPr txBox="1"/>
          <p:nvPr/>
        </p:nvSpPr>
        <p:spPr>
          <a:xfrm>
            <a:off x="912464" y="299212"/>
            <a:ext cx="6462600" cy="3552300"/>
          </a:xfrm>
          <a:prstGeom prst="rect">
            <a:avLst/>
          </a:prstGeom>
          <a:noFill/>
          <a:ln>
            <a:noFill/>
          </a:ln>
        </p:spPr>
        <p:txBody>
          <a:bodyPr spcFirstLastPara="1" wrap="square" lIns="91425" tIns="91425" rIns="91425" bIns="91425" anchor="t" anchorCtr="0">
            <a:normAutofit/>
          </a:bodyPr>
          <a:lstStyle/>
          <a:p>
            <a:pPr indent="-381000" algn="ctr">
              <a:spcAft>
                <a:spcPts val="600"/>
              </a:spcAft>
              <a:buSzPts val="2400"/>
              <a:buFont typeface="Lato"/>
            </a:pPr>
            <a:endParaRPr lang="en-US" sz="2400" i="1" dirty="0">
              <a:solidFill>
                <a:schemeClr val="dk1"/>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0516EDFB-5CFD-4824-4BB7-9E27891FA7C9}"/>
              </a:ext>
            </a:extLst>
          </p:cNvPr>
          <p:cNvSpPr>
            <a:spLocks noGrp="1"/>
          </p:cNvSpPr>
          <p:nvPr>
            <p:ph type="sldNum" sz="quarter" idx="12"/>
          </p:nvPr>
        </p:nvSpPr>
        <p:spPr>
          <a:xfrm>
            <a:off x="8480575" y="4696933"/>
            <a:ext cx="548700" cy="313500"/>
          </a:xfrm>
        </p:spPr>
        <p:txBody>
          <a:bodyPr spcFirstLastPara="1" wrap="square" lIns="91425" tIns="91425" rIns="91425" bIns="91425" anchor="t" anchorCtr="0">
            <a:normAutofit/>
          </a:bodyPr>
          <a:lstStyle/>
          <a:p>
            <a:pPr marL="0" lvl="0" indent="0">
              <a:lnSpc>
                <a:spcPct val="90000"/>
              </a:lnSpc>
              <a:spcAft>
                <a:spcPts val="600"/>
              </a:spcAft>
            </a:pPr>
            <a:fld id="{00000000-1234-1234-1234-123412341234}" type="slidenum">
              <a:rPr lang="en-US" sz="300" smtClean="0"/>
              <a:pPr marL="0" lvl="0" indent="0">
                <a:lnSpc>
                  <a:spcPct val="90000"/>
                </a:lnSpc>
                <a:spcAft>
                  <a:spcPts val="600"/>
                </a:spcAft>
              </a:pPr>
              <a:t>2</a:t>
            </a:fld>
            <a:endParaRPr lang="en-US" sz="300"/>
          </a:p>
        </p:txBody>
      </p:sp>
      <p:pic>
        <p:nvPicPr>
          <p:cNvPr id="2056" name="Picture 8" descr="What is the Significance of Education? - FreeEducator.com">
            <a:extLst>
              <a:ext uri="{FF2B5EF4-FFF2-40B4-BE49-F238E27FC236}">
                <a16:creationId xmlns:a16="http://schemas.microsoft.com/office/drawing/2014/main" id="{A5EAF802-052D-724B-2F34-264D672F9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
            <a:ext cx="9269074"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B61165A-66C9-07B0-B121-6EEA679CF2D5}"/>
              </a:ext>
            </a:extLst>
          </p:cNvPr>
          <p:cNvSpPr txBox="1"/>
          <p:nvPr/>
        </p:nvSpPr>
        <p:spPr>
          <a:xfrm>
            <a:off x="2412274" y="1214778"/>
            <a:ext cx="5394960" cy="923330"/>
          </a:xfrm>
          <a:prstGeom prst="rect">
            <a:avLst/>
          </a:prstGeom>
          <a:noFill/>
        </p:spPr>
        <p:txBody>
          <a:bodyPr wrap="square">
            <a:spAutoFit/>
          </a:bodyPr>
          <a:lstStyle/>
          <a:p>
            <a:r>
              <a:rPr lang="en-US" sz="1800" b="1" i="1" dirty="0">
                <a:solidFill>
                  <a:schemeClr val="bg1"/>
                </a:solidFill>
                <a:effectLst/>
                <a:latin typeface="Roboto" panose="02000000000000000000" pitchFamily="2" charset="0"/>
              </a:rPr>
              <a:t>Education, then, beyond all other divides of human origin, is a great equalizer of conditions of men.” </a:t>
            </a:r>
          </a:p>
          <a:p>
            <a:pPr algn="ctr"/>
            <a:r>
              <a:rPr lang="en-US" sz="1800" b="1" i="1" dirty="0">
                <a:solidFill>
                  <a:schemeClr val="bg1"/>
                </a:solidFill>
                <a:effectLst/>
                <a:latin typeface="Roboto" panose="02000000000000000000" pitchFamily="2" charset="0"/>
              </a:rPr>
              <a:t>– Horace Mann</a:t>
            </a:r>
            <a:endParaRPr lang="en-US" sz="1800" i="1" dirty="0">
              <a:solidFill>
                <a:schemeClr val="bg1"/>
              </a:solidFill>
            </a:endParaRPr>
          </a:p>
        </p:txBody>
      </p:sp>
      <p:sp>
        <p:nvSpPr>
          <p:cNvPr id="7" name="Smiley Face 6">
            <a:extLst>
              <a:ext uri="{FF2B5EF4-FFF2-40B4-BE49-F238E27FC236}">
                <a16:creationId xmlns:a16="http://schemas.microsoft.com/office/drawing/2014/main" id="{AA488447-34D9-3293-6985-03FFC5210F0F}"/>
              </a:ext>
            </a:extLst>
          </p:cNvPr>
          <p:cNvSpPr/>
          <p:nvPr/>
        </p:nvSpPr>
        <p:spPr>
          <a:xfrm>
            <a:off x="8206225" y="36611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97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867747" y="130222"/>
            <a:ext cx="5727230" cy="1159800"/>
          </a:xfrm>
          <a:prstGeom prst="rect">
            <a:avLst/>
          </a:prstGeom>
        </p:spPr>
        <p:txBody>
          <a:bodyPr spcFirstLastPara="1" wrap="square" lIns="91425" tIns="91425" rIns="91425" bIns="91425" anchor="b" anchorCtr="0">
            <a:noAutofit/>
          </a:bodyPr>
          <a:lstStyle/>
          <a:p>
            <a:pPr lvl="0"/>
            <a:r>
              <a:rPr lang="en-US" altLang="en-US" sz="2800" b="1" dirty="0">
                <a:solidFill>
                  <a:srgbClr val="FF0000"/>
                </a:solidFill>
              </a:rPr>
              <a:t>New Assessment: FAST</a:t>
            </a:r>
            <a:endParaRPr sz="2800" b="1" dirty="0">
              <a:solidFill>
                <a:srgbClr val="FF0000"/>
              </a:solidFill>
            </a:endParaRPr>
          </a:p>
        </p:txBody>
      </p:sp>
      <p:sp>
        <p:nvSpPr>
          <p:cNvPr id="104" name="Google Shape;104;p14"/>
          <p:cNvSpPr txBox="1">
            <a:spLocks noGrp="1"/>
          </p:cNvSpPr>
          <p:nvPr>
            <p:ph type="body" idx="4294967295"/>
          </p:nvPr>
        </p:nvSpPr>
        <p:spPr>
          <a:xfrm>
            <a:off x="622674" y="1531663"/>
            <a:ext cx="5823982" cy="1995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400" dirty="0"/>
              <a:t>More information can be found about the FSA Transition to FAST:</a:t>
            </a:r>
          </a:p>
          <a:p>
            <a:pPr marL="0" lvl="0" indent="0" algn="l" rtl="0">
              <a:spcBef>
                <a:spcPts val="600"/>
              </a:spcBef>
              <a:spcAft>
                <a:spcPts val="0"/>
              </a:spcAft>
              <a:buNone/>
            </a:pPr>
            <a:r>
              <a:rPr lang="en-US" sz="2200" dirty="0">
                <a:solidFill>
                  <a:schemeClr val="accent1">
                    <a:lumMod val="60000"/>
                    <a:lumOff val="40000"/>
                  </a:schemeClr>
                </a:solidFill>
                <a:hlinkClick r:id="rId3"/>
              </a:rPr>
              <a:t>https://feaweb.org/fsa-transition-to-fast/</a:t>
            </a:r>
            <a:endParaRPr lang="en-US" sz="2200" dirty="0">
              <a:solidFill>
                <a:schemeClr val="accent1">
                  <a:lumMod val="60000"/>
                  <a:lumOff val="40000"/>
                </a:schemeClr>
              </a:solidFill>
            </a:endParaRPr>
          </a:p>
          <a:p>
            <a:pPr marL="0" lvl="0" indent="0" algn="l" rtl="0">
              <a:spcBef>
                <a:spcPts val="600"/>
              </a:spcBef>
              <a:spcAft>
                <a:spcPts val="0"/>
              </a:spcAft>
              <a:buNone/>
            </a:pPr>
            <a:endParaRPr sz="2200" dirty="0">
              <a:solidFill>
                <a:schemeClr val="accent1">
                  <a:lumMod val="60000"/>
                  <a:lumOff val="40000"/>
                </a:schemeClr>
              </a:solidFill>
            </a:endParaRPr>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pic>
        <p:nvPicPr>
          <p:cNvPr id="3" name="Picture 2">
            <a:extLst>
              <a:ext uri="{FF2B5EF4-FFF2-40B4-BE49-F238E27FC236}">
                <a16:creationId xmlns:a16="http://schemas.microsoft.com/office/drawing/2014/main" id="{0BC9FCE0-6F4B-471C-A934-618A7DF5081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069329" y="1"/>
            <a:ext cx="2074671" cy="5058924"/>
          </a:xfrm>
          <a:prstGeom prst="rect">
            <a:avLst/>
          </a:prstGeom>
        </p:spPr>
      </p:pic>
      <p:sp>
        <p:nvSpPr>
          <p:cNvPr id="6" name="TextBox 5">
            <a:extLst>
              <a:ext uri="{FF2B5EF4-FFF2-40B4-BE49-F238E27FC236}">
                <a16:creationId xmlns:a16="http://schemas.microsoft.com/office/drawing/2014/main" id="{C7145104-E4E7-5CEE-7721-AB79F6196D0E}"/>
              </a:ext>
            </a:extLst>
          </p:cNvPr>
          <p:cNvSpPr txBox="1"/>
          <p:nvPr/>
        </p:nvSpPr>
        <p:spPr>
          <a:xfrm>
            <a:off x="0" y="4571436"/>
            <a:ext cx="7069330" cy="769441"/>
          </a:xfrm>
          <a:prstGeom prst="rect">
            <a:avLst/>
          </a:prstGeom>
          <a:noFill/>
        </p:spPr>
        <p:txBody>
          <a:bodyPr wrap="square" rtlCol="0">
            <a:spAutoFit/>
          </a:bodyPr>
          <a:lstStyle/>
          <a:p>
            <a:r>
              <a:rPr lang="en-US" sz="1000" dirty="0"/>
              <a:t>Source: </a:t>
            </a:r>
            <a:r>
              <a:rPr lang="en-US" sz="1000" dirty="0">
                <a:sym typeface="Wingdings" panose="05000000000000000000" pitchFamily="2" charset="2"/>
                <a:hlinkClick r:id="rId6"/>
              </a:rPr>
              <a:t>https://www.flgov.com/2021/09/14/governor-desantis-announces-end-of-the-high-stakes-fsa-testing-to-become-the-first-state-in-the-nation-to-fully-transition-to-progress-monitoring/</a:t>
            </a:r>
            <a:endParaRPr lang="en-US" sz="1000" dirty="0">
              <a:sym typeface="Wingdings" panose="05000000000000000000" pitchFamily="2" charset="2"/>
            </a:endParaRPr>
          </a:p>
          <a:p>
            <a:endParaRPr lang="en-US" sz="1000" dirty="0">
              <a:sym typeface="Wingdings" panose="05000000000000000000" pitchFamily="2" charset="2"/>
            </a:endParaRPr>
          </a:p>
          <a:p>
            <a:r>
              <a:rPr lang="en-US" dirty="0"/>
              <a:t> </a:t>
            </a:r>
          </a:p>
        </p:txBody>
      </p:sp>
      <p:sp>
        <p:nvSpPr>
          <p:cNvPr id="7" name="Star: 5 Points 6">
            <a:extLst>
              <a:ext uri="{FF2B5EF4-FFF2-40B4-BE49-F238E27FC236}">
                <a16:creationId xmlns:a16="http://schemas.microsoft.com/office/drawing/2014/main" id="{C92DE6A8-6678-AD66-EDFE-9C832C77FF7E}"/>
              </a:ext>
            </a:extLst>
          </p:cNvPr>
          <p:cNvSpPr/>
          <p:nvPr/>
        </p:nvSpPr>
        <p:spPr>
          <a:xfrm>
            <a:off x="8284632" y="84575"/>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FCEE7-CA97-4222-A970-7F620AB0F4CA}"/>
              </a:ext>
            </a:extLst>
          </p:cNvPr>
          <p:cNvSpPr>
            <a:spLocks noGrp="1"/>
          </p:cNvSpPr>
          <p:nvPr>
            <p:ph type="title"/>
          </p:nvPr>
        </p:nvSpPr>
        <p:spPr/>
        <p:txBody>
          <a:bodyPr/>
          <a:lstStyle/>
          <a:p>
            <a:r>
              <a:rPr lang="en-US" dirty="0"/>
              <a:t>Additional Resources</a:t>
            </a:r>
          </a:p>
        </p:txBody>
      </p:sp>
      <p:pic>
        <p:nvPicPr>
          <p:cNvPr id="2050" name="Picture 2" descr="Get Engaged logo ">
            <a:extLst>
              <a:ext uri="{FF2B5EF4-FFF2-40B4-BE49-F238E27FC236}">
                <a16:creationId xmlns:a16="http://schemas.microsoft.com/office/drawing/2014/main" id="{2EF341C3-21FF-4C8D-8692-DBC8EA4B77F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73768" y="3837566"/>
            <a:ext cx="2200805" cy="11972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F223425-A455-4411-A50A-36506BD81B6B}"/>
              </a:ext>
            </a:extLst>
          </p:cNvPr>
          <p:cNvSpPr txBox="1"/>
          <p:nvPr/>
        </p:nvSpPr>
        <p:spPr>
          <a:xfrm>
            <a:off x="1191042" y="1390703"/>
            <a:ext cx="3471110" cy="1869743"/>
          </a:xfrm>
          <a:prstGeom prst="rect">
            <a:avLst/>
          </a:prstGeom>
          <a:noFill/>
        </p:spPr>
        <p:txBody>
          <a:bodyPr wrap="square" rtlCol="0">
            <a:spAutoFit/>
          </a:bodyPr>
          <a:lstStyle/>
          <a:p>
            <a:r>
              <a:rPr lang="en-US" sz="1050" b="1" dirty="0">
                <a:solidFill>
                  <a:srgbClr val="032B5B"/>
                </a:solidFill>
                <a:latin typeface="Open Sans Condensed"/>
              </a:rPr>
              <a:t>Learning at Home Family Resources - </a:t>
            </a:r>
            <a:r>
              <a:rPr lang="en-US" sz="1050" u="sng" dirty="0">
                <a:hlinkClick r:id="rId4"/>
              </a:rPr>
              <a:t>https://www.pcsb.org/Page/32836</a:t>
            </a:r>
            <a:endParaRPr lang="en-US" sz="1050" u="sng" dirty="0"/>
          </a:p>
          <a:p>
            <a:endParaRPr lang="en-US" sz="1050" b="1" dirty="0">
              <a:solidFill>
                <a:srgbClr val="032B5B"/>
              </a:solidFill>
              <a:latin typeface="Open Sans Condensed"/>
            </a:endParaRPr>
          </a:p>
          <a:p>
            <a:r>
              <a:rPr lang="en-US" sz="1050" b="1" dirty="0">
                <a:solidFill>
                  <a:srgbClr val="032B5B"/>
                </a:solidFill>
                <a:latin typeface="Open Sans Condensed"/>
              </a:rPr>
              <a:t>Volunteer in a Pinellas County School - </a:t>
            </a:r>
            <a:r>
              <a:rPr lang="en-US" sz="1050" i="1" dirty="0">
                <a:hlinkClick r:id="rId5"/>
              </a:rPr>
              <a:t>htt</a:t>
            </a:r>
            <a:r>
              <a:rPr lang="en-US" sz="1050" dirty="0">
                <a:hlinkClick r:id="rId5"/>
              </a:rPr>
              <a:t>ps://www.pcsb.org/Page/459</a:t>
            </a:r>
            <a:endParaRPr lang="en-US" sz="1050" dirty="0"/>
          </a:p>
          <a:p>
            <a:r>
              <a:rPr lang="en-US" sz="1050" b="1" dirty="0">
                <a:solidFill>
                  <a:srgbClr val="032B5B"/>
                </a:solidFill>
                <a:latin typeface="Open Sans Condensed"/>
              </a:rPr>
              <a:t> </a:t>
            </a:r>
          </a:p>
          <a:p>
            <a:r>
              <a:rPr lang="en-US" sz="1050" b="1" dirty="0">
                <a:solidFill>
                  <a:srgbClr val="032B5B"/>
                </a:solidFill>
                <a:latin typeface="Open Sans Condensed"/>
              </a:rPr>
              <a:t>Parent Academy POWER HOURS Webinars - </a:t>
            </a:r>
            <a:r>
              <a:rPr lang="en-US" sz="1050" dirty="0">
                <a:hlinkClick r:id="rId6"/>
              </a:rPr>
              <a:t>https://www.pcsb.org/Page/26534</a:t>
            </a:r>
            <a:endParaRPr lang="en-US" sz="1050" dirty="0"/>
          </a:p>
          <a:p>
            <a:endParaRPr lang="en-US" sz="1050" dirty="0"/>
          </a:p>
          <a:p>
            <a:r>
              <a:rPr lang="en-US" sz="1050" b="1" dirty="0">
                <a:solidFill>
                  <a:srgbClr val="032B5B"/>
                </a:solidFill>
                <a:latin typeface="Open Sans Condensed"/>
              </a:rPr>
              <a:t>Partnerships - </a:t>
            </a:r>
            <a:r>
              <a:rPr lang="en-US" sz="1050" dirty="0">
                <a:hlinkClick r:id="rId7"/>
              </a:rPr>
              <a:t>https://www.pcsb.org/Page/418</a:t>
            </a:r>
            <a:endParaRPr lang="en-US" sz="1050" dirty="0"/>
          </a:p>
          <a:p>
            <a:endParaRPr lang="en-US" sz="1050" b="1" dirty="0">
              <a:solidFill>
                <a:srgbClr val="032B5B"/>
              </a:solidFill>
              <a:latin typeface="Open Sans Condensed"/>
            </a:endParaRPr>
          </a:p>
        </p:txBody>
      </p:sp>
      <p:pic>
        <p:nvPicPr>
          <p:cNvPr id="4" name="Picture 3">
            <a:extLst>
              <a:ext uri="{FF2B5EF4-FFF2-40B4-BE49-F238E27FC236}">
                <a16:creationId xmlns:a16="http://schemas.microsoft.com/office/drawing/2014/main" id="{6B029BD7-3249-4932-82E8-F6ACE85C46E3}"/>
              </a:ext>
            </a:extLst>
          </p:cNvPr>
          <p:cNvPicPr>
            <a:picLocks noChangeAspect="1"/>
          </p:cNvPicPr>
          <p:nvPr/>
        </p:nvPicPr>
        <p:blipFill>
          <a:blip r:embed="rId8"/>
          <a:stretch>
            <a:fillRect/>
          </a:stretch>
        </p:blipFill>
        <p:spPr>
          <a:xfrm>
            <a:off x="4845340" y="1390703"/>
            <a:ext cx="3457663" cy="2593247"/>
          </a:xfrm>
          <a:prstGeom prst="rect">
            <a:avLst/>
          </a:prstGeom>
        </p:spPr>
      </p:pic>
      <p:sp>
        <p:nvSpPr>
          <p:cNvPr id="6" name="Smiley Face 5">
            <a:extLst>
              <a:ext uri="{FF2B5EF4-FFF2-40B4-BE49-F238E27FC236}">
                <a16:creationId xmlns:a16="http://schemas.microsoft.com/office/drawing/2014/main" id="{86E72A65-0F0B-3326-243E-C09EF78CBF59}"/>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995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68"/>
        <p:cNvGrpSpPr/>
        <p:nvPr/>
      </p:nvGrpSpPr>
      <p:grpSpPr>
        <a:xfrm>
          <a:off x="0" y="0"/>
          <a:ext cx="0" cy="0"/>
          <a:chOff x="0" y="0"/>
          <a:chExt cx="0" cy="0"/>
        </a:xfrm>
      </p:grpSpPr>
      <p:sp>
        <p:nvSpPr>
          <p:cNvPr id="169" name="Google Shape;169;p22"/>
          <p:cNvSpPr/>
          <p:nvPr/>
        </p:nvSpPr>
        <p:spPr>
          <a:xfrm>
            <a:off x="117" y="3323044"/>
            <a:ext cx="7352400" cy="1230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txBox="1">
            <a:spLocks noGrp="1"/>
          </p:cNvSpPr>
          <p:nvPr>
            <p:ph type="title" idx="4294967295"/>
          </p:nvPr>
        </p:nvSpPr>
        <p:spPr>
          <a:xfrm>
            <a:off x="381000" y="3385744"/>
            <a:ext cx="6339125" cy="552300"/>
          </a:xfrm>
          <a:prstGeom prst="rect">
            <a:avLst/>
          </a:prstGeom>
        </p:spPr>
        <p:txBody>
          <a:bodyPr spcFirstLastPara="1" wrap="square" lIns="91425" tIns="91425" rIns="91425" bIns="91425" anchor="b" anchorCtr="0">
            <a:noAutofit/>
          </a:bodyPr>
          <a:lstStyle/>
          <a:p>
            <a:pPr lvl="0"/>
            <a:r>
              <a:rPr lang="en-US" dirty="0"/>
              <a:t>We appreciate your time!</a:t>
            </a:r>
            <a:endParaRPr dirty="0"/>
          </a:p>
        </p:txBody>
      </p:sp>
      <p:sp>
        <p:nvSpPr>
          <p:cNvPr id="171" name="Google Shape;171;p22"/>
          <p:cNvSpPr txBox="1">
            <a:spLocks noGrp="1"/>
          </p:cNvSpPr>
          <p:nvPr>
            <p:ph type="body" idx="4294967295"/>
          </p:nvPr>
        </p:nvSpPr>
        <p:spPr>
          <a:xfrm>
            <a:off x="325582" y="3809513"/>
            <a:ext cx="6615545" cy="648600"/>
          </a:xfrm>
          <a:prstGeom prst="rect">
            <a:avLst/>
          </a:prstGeom>
        </p:spPr>
        <p:txBody>
          <a:bodyPr spcFirstLastPara="1" wrap="square" lIns="91425" tIns="91425" rIns="91425" bIns="91425" anchor="t" anchorCtr="0">
            <a:noAutofit/>
          </a:bodyPr>
          <a:lstStyle/>
          <a:p>
            <a:pPr marL="0" indent="0">
              <a:buNone/>
            </a:pPr>
            <a:r>
              <a:rPr lang="en-US" sz="1400" dirty="0"/>
              <a:t>Please feel free to ask any questions and provide feedback on our Title I Program.</a:t>
            </a:r>
          </a:p>
          <a:p>
            <a:pPr marL="0" lvl="0" indent="0" algn="l" rtl="0">
              <a:spcBef>
                <a:spcPts val="600"/>
              </a:spcBef>
              <a:spcAft>
                <a:spcPts val="0"/>
              </a:spcAft>
              <a:buNone/>
            </a:pPr>
            <a:endParaRPr sz="2400" dirty="0"/>
          </a:p>
        </p:txBody>
      </p:sp>
      <p:sp>
        <p:nvSpPr>
          <p:cNvPr id="172" name="Google Shape;172;p22"/>
          <p:cNvSpPr/>
          <p:nvPr/>
        </p:nvSpPr>
        <p:spPr>
          <a:xfrm>
            <a:off x="0" y="4444375"/>
            <a:ext cx="9240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924117" y="4444375"/>
            <a:ext cx="64284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p>
            <a:pPr marL="0" lvl="0" indent="0">
              <a:buNone/>
            </a:pPr>
            <a:r>
              <a:rPr lang="en-US" i="0" dirty="0"/>
              <a:t>Education is for improving the lives of others and for leaving your community and world better than you found it. </a:t>
            </a:r>
          </a:p>
          <a:p>
            <a:pPr marL="0" lvl="0" indent="0">
              <a:buNone/>
            </a:pPr>
            <a:r>
              <a:rPr lang="en-US" dirty="0">
                <a:solidFill>
                  <a:schemeClr val="accent6">
                    <a:lumMod val="75000"/>
                  </a:schemeClr>
                </a:solidFill>
              </a:rPr>
              <a:t>Marian Wright Edelman</a:t>
            </a:r>
            <a:endParaRPr dirty="0">
              <a:solidFill>
                <a:schemeClr val="accent6">
                  <a:lumMod val="75000"/>
                </a:schemeClr>
              </a:solidFill>
            </a:endParaRPr>
          </a:p>
        </p:txBody>
      </p:sp>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23</a:t>
            </a:fld>
            <a:endParaRPr/>
          </a:p>
        </p:txBody>
      </p:sp>
      <p:sp>
        <p:nvSpPr>
          <p:cNvPr id="4" name="Smiley Face 3">
            <a:extLst>
              <a:ext uri="{FF2B5EF4-FFF2-40B4-BE49-F238E27FC236}">
                <a16:creationId xmlns:a16="http://schemas.microsoft.com/office/drawing/2014/main" id="{4C5768DA-F5B3-7883-0060-0F889AC82508}"/>
              </a:ext>
            </a:extLst>
          </p:cNvPr>
          <p:cNvSpPr/>
          <p:nvPr/>
        </p:nvSpPr>
        <p:spPr>
          <a:xfrm>
            <a:off x="8206225" y="216822"/>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826B-1414-4E95-91FA-C8A67CE6D839}"/>
              </a:ext>
            </a:extLst>
          </p:cNvPr>
          <p:cNvSpPr>
            <a:spLocks noGrp="1"/>
          </p:cNvSpPr>
          <p:nvPr>
            <p:ph type="ctrTitle"/>
          </p:nvPr>
        </p:nvSpPr>
        <p:spPr>
          <a:xfrm>
            <a:off x="685800" y="544251"/>
            <a:ext cx="7772400" cy="1159800"/>
          </a:xfrm>
        </p:spPr>
        <p:txBody>
          <a:bodyPr/>
          <a:lstStyle/>
          <a:p>
            <a:r>
              <a:rPr lang="en-US" dirty="0"/>
              <a:t>Please take the time to participate in our survey.</a:t>
            </a:r>
          </a:p>
        </p:txBody>
      </p:sp>
      <p:sp>
        <p:nvSpPr>
          <p:cNvPr id="3" name="Subtitle 2">
            <a:extLst>
              <a:ext uri="{FF2B5EF4-FFF2-40B4-BE49-F238E27FC236}">
                <a16:creationId xmlns:a16="http://schemas.microsoft.com/office/drawing/2014/main" id="{34ADABDA-C596-4C4F-A894-1004F702BC08}"/>
              </a:ext>
            </a:extLst>
          </p:cNvPr>
          <p:cNvSpPr>
            <a:spLocks noGrp="1"/>
          </p:cNvSpPr>
          <p:nvPr>
            <p:ph type="subTitle" idx="1"/>
          </p:nvPr>
        </p:nvSpPr>
        <p:spPr>
          <a:xfrm>
            <a:off x="616527" y="1704051"/>
            <a:ext cx="7772400" cy="1990228"/>
          </a:xfrm>
        </p:spPr>
        <p:txBody>
          <a:bodyPr/>
          <a:lstStyle/>
          <a:p>
            <a:endParaRPr lang="en-US" dirty="0"/>
          </a:p>
        </p:txBody>
      </p:sp>
      <p:sp>
        <p:nvSpPr>
          <p:cNvPr id="4" name="Slide Number Placeholder 3">
            <a:extLst>
              <a:ext uri="{FF2B5EF4-FFF2-40B4-BE49-F238E27FC236}">
                <a16:creationId xmlns:a16="http://schemas.microsoft.com/office/drawing/2014/main" id="{121B8379-68C9-4354-89C5-D728AC4AFB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
        <p:nvSpPr>
          <p:cNvPr id="5" name="TextBox 4">
            <a:extLst>
              <a:ext uri="{FF2B5EF4-FFF2-40B4-BE49-F238E27FC236}">
                <a16:creationId xmlns:a16="http://schemas.microsoft.com/office/drawing/2014/main" id="{73800BAE-CEEF-4577-9125-589AE4793E5C}"/>
              </a:ext>
            </a:extLst>
          </p:cNvPr>
          <p:cNvSpPr txBox="1"/>
          <p:nvPr/>
        </p:nvSpPr>
        <p:spPr>
          <a:xfrm flipH="1">
            <a:off x="2750127" y="4263617"/>
            <a:ext cx="3498273" cy="400110"/>
          </a:xfrm>
          <a:prstGeom prst="rect">
            <a:avLst/>
          </a:prstGeom>
          <a:noFill/>
        </p:spPr>
        <p:txBody>
          <a:bodyPr wrap="square" rtlCol="0">
            <a:spAutoFit/>
          </a:bodyPr>
          <a:lstStyle/>
          <a:p>
            <a:r>
              <a:rPr lang="en-US" sz="2000" dirty="0">
                <a:latin typeface="Monotype Corsiva" panose="03010101010201010101" pitchFamily="66" charset="0"/>
              </a:rPr>
              <a:t>Your feedback is greatly appreciated!</a:t>
            </a:r>
          </a:p>
        </p:txBody>
      </p:sp>
      <p:sp>
        <p:nvSpPr>
          <p:cNvPr id="6" name="Star: 5 Points 5">
            <a:extLst>
              <a:ext uri="{FF2B5EF4-FFF2-40B4-BE49-F238E27FC236}">
                <a16:creationId xmlns:a16="http://schemas.microsoft.com/office/drawing/2014/main" id="{BA5D9BC8-0419-36C7-423D-DCF98360552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186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83E8-7155-49A7-93BD-56A1BACD9A78}"/>
              </a:ext>
            </a:extLst>
          </p:cNvPr>
          <p:cNvSpPr>
            <a:spLocks noGrp="1"/>
          </p:cNvSpPr>
          <p:nvPr>
            <p:ph type="title"/>
          </p:nvPr>
        </p:nvSpPr>
        <p:spPr>
          <a:xfrm>
            <a:off x="888274" y="252221"/>
            <a:ext cx="5869728" cy="857400"/>
          </a:xfrm>
        </p:spPr>
        <p:txBody>
          <a:bodyPr/>
          <a:lstStyle/>
          <a:p>
            <a:r>
              <a:rPr lang="en-US" dirty="0">
                <a:solidFill>
                  <a:schemeClr val="tx1">
                    <a:lumMod val="75000"/>
                  </a:schemeClr>
                </a:solidFill>
              </a:rPr>
              <a:t>All About Title I</a:t>
            </a:r>
          </a:p>
        </p:txBody>
      </p:sp>
      <p:sp>
        <p:nvSpPr>
          <p:cNvPr id="3" name="Text Placeholder 2">
            <a:extLst>
              <a:ext uri="{FF2B5EF4-FFF2-40B4-BE49-F238E27FC236}">
                <a16:creationId xmlns:a16="http://schemas.microsoft.com/office/drawing/2014/main" id="{3BE8BAE2-8885-49CE-A641-743255227FFD}"/>
              </a:ext>
            </a:extLst>
          </p:cNvPr>
          <p:cNvSpPr>
            <a:spLocks noGrp="1"/>
          </p:cNvSpPr>
          <p:nvPr>
            <p:ph type="body" idx="1"/>
          </p:nvPr>
        </p:nvSpPr>
        <p:spPr>
          <a:xfrm>
            <a:off x="797522" y="1337545"/>
            <a:ext cx="3448896" cy="1191492"/>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largest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federal assistance program for our nation’s schools.</a:t>
            </a:r>
          </a:p>
          <a:p>
            <a:endParaRPr lang="en-US" dirty="0"/>
          </a:p>
        </p:txBody>
      </p:sp>
      <p:sp>
        <p:nvSpPr>
          <p:cNvPr id="4" name="Text Placeholder 3">
            <a:extLst>
              <a:ext uri="{FF2B5EF4-FFF2-40B4-BE49-F238E27FC236}">
                <a16:creationId xmlns:a16="http://schemas.microsoft.com/office/drawing/2014/main" id="{FA417C2A-68EB-43B7-9D38-D53E8A6B8C5B}"/>
              </a:ext>
            </a:extLst>
          </p:cNvPr>
          <p:cNvSpPr>
            <a:spLocks noGrp="1"/>
          </p:cNvSpPr>
          <p:nvPr>
            <p:ph type="body" idx="2"/>
          </p:nvPr>
        </p:nvSpPr>
        <p:spPr>
          <a:xfrm>
            <a:off x="797522" y="2362201"/>
            <a:ext cx="3448896" cy="1579419"/>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Title I is the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largest</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federal assistance program for our nation’s schools.</a:t>
            </a:r>
          </a:p>
        </p:txBody>
      </p:sp>
      <p:sp>
        <p:nvSpPr>
          <p:cNvPr id="5" name="Text Placeholder 4">
            <a:extLst>
              <a:ext uri="{FF2B5EF4-FFF2-40B4-BE49-F238E27FC236}">
                <a16:creationId xmlns:a16="http://schemas.microsoft.com/office/drawing/2014/main" id="{27F59379-6936-4AD3-9B82-9C2109DD8100}"/>
              </a:ext>
            </a:extLst>
          </p:cNvPr>
          <p:cNvSpPr>
            <a:spLocks noGrp="1"/>
          </p:cNvSpPr>
          <p:nvPr>
            <p:ph type="body" idx="3"/>
          </p:nvPr>
        </p:nvSpPr>
        <p:spPr>
          <a:xfrm>
            <a:off x="797522" y="3544524"/>
            <a:ext cx="3643705" cy="1211974"/>
          </a:xfrm>
        </p:spPr>
        <p:txBody>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The program serves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75</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schools in Pinellas County including eligible students in </a:t>
            </a:r>
            <a:r>
              <a:rPr lang="en-US" b="1"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36</a:t>
            </a: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 non-public schools.</a:t>
            </a:r>
          </a:p>
          <a:p>
            <a:endParaRPr lang="en-US" dirty="0"/>
          </a:p>
        </p:txBody>
      </p:sp>
      <p:sp>
        <p:nvSpPr>
          <p:cNvPr id="6" name="Slide Number Placeholder 5">
            <a:extLst>
              <a:ext uri="{FF2B5EF4-FFF2-40B4-BE49-F238E27FC236}">
                <a16:creationId xmlns:a16="http://schemas.microsoft.com/office/drawing/2014/main" id="{A6D36877-7BFC-4772-A5EC-75F7BE7D6B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1030" name="Picture 6" descr="Title I - Language and Literacy Academy for Learning">
            <a:extLst>
              <a:ext uri="{FF2B5EF4-FFF2-40B4-BE49-F238E27FC236}">
                <a16:creationId xmlns:a16="http://schemas.microsoft.com/office/drawing/2014/main" id="{CC7F76EE-2126-7F27-22CA-ED9977679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027" y="1542438"/>
            <a:ext cx="3191950" cy="2058624"/>
          </a:xfrm>
          <a:prstGeom prst="rect">
            <a:avLst/>
          </a:prstGeom>
          <a:noFill/>
          <a:extLst>
            <a:ext uri="{909E8E84-426E-40DD-AFC4-6F175D3DCCD1}">
              <a14:hiddenFill xmlns:a14="http://schemas.microsoft.com/office/drawing/2010/main">
                <a:solidFill>
                  <a:srgbClr val="FFFFFF"/>
                </a:solidFill>
              </a14:hiddenFill>
            </a:ext>
          </a:extLst>
        </p:spPr>
      </p:pic>
      <p:sp>
        <p:nvSpPr>
          <p:cNvPr id="8" name="Star: 5 Points 7">
            <a:extLst>
              <a:ext uri="{FF2B5EF4-FFF2-40B4-BE49-F238E27FC236}">
                <a16:creationId xmlns:a16="http://schemas.microsoft.com/office/drawing/2014/main" id="{42BB7BC8-9DF3-D6BF-8C82-57B1EE660278}"/>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82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9"/>
          <p:cNvSpPr txBox="1">
            <a:spLocks noGrp="1"/>
          </p:cNvSpPr>
          <p:nvPr>
            <p:ph type="title"/>
          </p:nvPr>
        </p:nvSpPr>
        <p:spPr>
          <a:xfrm>
            <a:off x="893700" y="147633"/>
            <a:ext cx="4533000" cy="777227"/>
          </a:xfrm>
          <a:prstGeom prst="rect">
            <a:avLst/>
          </a:prstGeom>
        </p:spPr>
        <p:txBody>
          <a:bodyPr spcFirstLastPara="1" wrap="square" lIns="91425" tIns="91425" rIns="91425" bIns="91425" anchor="b" anchorCtr="0">
            <a:noAutofit/>
          </a:bodyPr>
          <a:lstStyle/>
          <a:p>
            <a:pPr lvl="0"/>
            <a:r>
              <a:rPr lang="en-US" dirty="0">
                <a:solidFill>
                  <a:schemeClr val="tx1"/>
                </a:solidFill>
              </a:rPr>
              <a:t>Title I Funding Process</a:t>
            </a:r>
            <a:endParaRPr dirty="0"/>
          </a:p>
        </p:txBody>
      </p:sp>
      <p:sp>
        <p:nvSpPr>
          <p:cNvPr id="429" name="Google Shape;429;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430" name="Google Shape;430;p39"/>
          <p:cNvSpPr/>
          <p:nvPr/>
        </p:nvSpPr>
        <p:spPr>
          <a:xfrm>
            <a:off x="833899" y="2140424"/>
            <a:ext cx="795305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9"/>
          <p:cNvSpPr/>
          <p:nvPr/>
        </p:nvSpPr>
        <p:spPr>
          <a:xfrm>
            <a:off x="893700" y="2196112"/>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39"/>
          <p:cNvSpPr/>
          <p:nvPr/>
        </p:nvSpPr>
        <p:spPr>
          <a:xfrm rot="8100000">
            <a:off x="2717838" y="1666722"/>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9"/>
          <p:cNvSpPr/>
          <p:nvPr/>
        </p:nvSpPr>
        <p:spPr>
          <a:xfrm>
            <a:off x="2798618" y="1773982"/>
            <a:ext cx="173182" cy="171492"/>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1</a:t>
            </a:r>
            <a:endParaRPr sz="900" dirty="0">
              <a:solidFill>
                <a:schemeClr val="dk2"/>
              </a:solidFill>
              <a:latin typeface="Lato"/>
              <a:ea typeface="Lato"/>
              <a:cs typeface="Lato"/>
              <a:sym typeface="Lato"/>
            </a:endParaRPr>
          </a:p>
        </p:txBody>
      </p:sp>
      <p:sp>
        <p:nvSpPr>
          <p:cNvPr id="434" name="Google Shape;434;p39"/>
          <p:cNvSpPr/>
          <p:nvPr/>
        </p:nvSpPr>
        <p:spPr>
          <a:xfrm rot="8100000">
            <a:off x="4754353" y="1592906"/>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9"/>
          <p:cNvSpPr/>
          <p:nvPr/>
        </p:nvSpPr>
        <p:spPr>
          <a:xfrm flipH="1">
            <a:off x="4821381" y="1682634"/>
            <a:ext cx="207819" cy="172133"/>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3</a:t>
            </a:r>
            <a:endParaRPr sz="900" dirty="0">
              <a:solidFill>
                <a:schemeClr val="dk2"/>
              </a:solidFill>
              <a:latin typeface="Lato"/>
              <a:ea typeface="Lato"/>
              <a:cs typeface="Lato"/>
              <a:sym typeface="Lato"/>
            </a:endParaRPr>
          </a:p>
        </p:txBody>
      </p:sp>
      <p:sp>
        <p:nvSpPr>
          <p:cNvPr id="436" name="Google Shape;436;p39"/>
          <p:cNvSpPr/>
          <p:nvPr/>
        </p:nvSpPr>
        <p:spPr>
          <a:xfrm rot="8100000">
            <a:off x="6782428" y="1619084"/>
            <a:ext cx="334744" cy="334744"/>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9"/>
          <p:cNvSpPr/>
          <p:nvPr/>
        </p:nvSpPr>
        <p:spPr>
          <a:xfrm rot="-2700000">
            <a:off x="5870488" y="3554921"/>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9"/>
          <p:cNvSpPr/>
          <p:nvPr/>
        </p:nvSpPr>
        <p:spPr>
          <a:xfrm flipH="1">
            <a:off x="5970810" y="3644780"/>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endParaRPr sz="600" dirty="0">
              <a:solidFill>
                <a:schemeClr val="dk2"/>
              </a:solidFill>
              <a:latin typeface="Lato"/>
              <a:ea typeface="Lato"/>
              <a:cs typeface="Lato"/>
              <a:sym typeface="Lato"/>
            </a:endParaRPr>
          </a:p>
        </p:txBody>
      </p:sp>
      <p:sp>
        <p:nvSpPr>
          <p:cNvPr id="442" name="Google Shape;442;p39"/>
          <p:cNvSpPr/>
          <p:nvPr/>
        </p:nvSpPr>
        <p:spPr>
          <a:xfrm rot="-2700000">
            <a:off x="3773903" y="3489517"/>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9"/>
          <p:cNvSpPr/>
          <p:nvPr/>
        </p:nvSpPr>
        <p:spPr>
          <a:xfrm>
            <a:off x="3823512" y="3526971"/>
            <a:ext cx="235526" cy="245976"/>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900" dirty="0">
                <a:solidFill>
                  <a:schemeClr val="dk2"/>
                </a:solidFill>
                <a:latin typeface="Lato"/>
                <a:ea typeface="Lato"/>
                <a:cs typeface="Lato"/>
                <a:sym typeface="Lato"/>
              </a:rPr>
              <a:t>2</a:t>
            </a:r>
            <a:endParaRPr sz="900" dirty="0">
              <a:solidFill>
                <a:schemeClr val="dk2"/>
              </a:solidFill>
              <a:latin typeface="Lato"/>
              <a:ea typeface="Lato"/>
              <a:cs typeface="Lato"/>
              <a:sym typeface="Lato"/>
            </a:endParaRPr>
          </a:p>
        </p:txBody>
      </p:sp>
      <p:sp>
        <p:nvSpPr>
          <p:cNvPr id="444" name="Google Shape;444;p39"/>
          <p:cNvSpPr txBox="1"/>
          <p:nvPr/>
        </p:nvSpPr>
        <p:spPr>
          <a:xfrm>
            <a:off x="2362478" y="1265271"/>
            <a:ext cx="1045461" cy="279485"/>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Federal Government </a:t>
            </a:r>
            <a:endParaRPr dirty="0">
              <a:solidFill>
                <a:schemeClr val="dk2"/>
              </a:solidFill>
              <a:latin typeface="Lato"/>
              <a:ea typeface="Lato"/>
              <a:cs typeface="Lato"/>
              <a:sym typeface="Lato"/>
            </a:endParaRPr>
          </a:p>
        </p:txBody>
      </p:sp>
      <p:sp>
        <p:nvSpPr>
          <p:cNvPr id="445" name="Google Shape;445;p39"/>
          <p:cNvSpPr txBox="1"/>
          <p:nvPr/>
        </p:nvSpPr>
        <p:spPr>
          <a:xfrm>
            <a:off x="4278525" y="976278"/>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Pinellas County Schools</a:t>
            </a:r>
            <a:endParaRPr dirty="0">
              <a:solidFill>
                <a:schemeClr val="dk2"/>
              </a:solidFill>
              <a:latin typeface="Lato"/>
              <a:ea typeface="Lato"/>
              <a:cs typeface="Lato"/>
              <a:sym typeface="Lato"/>
            </a:endParaRPr>
          </a:p>
        </p:txBody>
      </p:sp>
      <p:sp>
        <p:nvSpPr>
          <p:cNvPr id="446" name="Google Shape;446;p39"/>
          <p:cNvSpPr txBox="1"/>
          <p:nvPr/>
        </p:nvSpPr>
        <p:spPr>
          <a:xfrm>
            <a:off x="6306599" y="1000691"/>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Increased Student Achievement </a:t>
            </a:r>
            <a:endParaRPr dirty="0">
              <a:solidFill>
                <a:schemeClr val="dk2"/>
              </a:solidFill>
              <a:latin typeface="Lato"/>
              <a:ea typeface="Lato"/>
              <a:cs typeface="Lato"/>
              <a:sym typeface="Lato"/>
            </a:endParaRPr>
          </a:p>
        </p:txBody>
      </p:sp>
      <p:sp>
        <p:nvSpPr>
          <p:cNvPr id="447" name="Google Shape;447;p39"/>
          <p:cNvSpPr txBox="1"/>
          <p:nvPr/>
        </p:nvSpPr>
        <p:spPr>
          <a:xfrm>
            <a:off x="3367708" y="3958993"/>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chemeClr val="dk2"/>
                </a:solidFill>
                <a:latin typeface="Lato"/>
                <a:ea typeface="Lato"/>
                <a:cs typeface="Lato"/>
                <a:sym typeface="Lato"/>
              </a:rPr>
              <a:t>Florida Department of Education </a:t>
            </a:r>
            <a:endParaRPr dirty="0">
              <a:solidFill>
                <a:schemeClr val="dk2"/>
              </a:solidFill>
              <a:latin typeface="Lato"/>
              <a:ea typeface="Lato"/>
              <a:cs typeface="Lato"/>
              <a:sym typeface="Lato"/>
            </a:endParaRPr>
          </a:p>
        </p:txBody>
      </p:sp>
      <p:sp>
        <p:nvSpPr>
          <p:cNvPr id="448" name="Google Shape;448;p39"/>
          <p:cNvSpPr txBox="1"/>
          <p:nvPr/>
        </p:nvSpPr>
        <p:spPr>
          <a:xfrm>
            <a:off x="5405899" y="3961622"/>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US" dirty="0">
                <a:solidFill>
                  <a:srgbClr val="FF0000"/>
                </a:solidFill>
                <a:latin typeface="Lato"/>
                <a:ea typeface="Lato"/>
                <a:cs typeface="Lato"/>
                <a:sym typeface="Lato"/>
              </a:rPr>
              <a:t>San Jose Elementary</a:t>
            </a:r>
            <a:endParaRPr dirty="0">
              <a:solidFill>
                <a:srgbClr val="FF0000"/>
              </a:solidFill>
              <a:latin typeface="Lato"/>
              <a:ea typeface="Lato"/>
              <a:cs typeface="Lato"/>
              <a:sym typeface="Lato"/>
            </a:endParaRPr>
          </a:p>
        </p:txBody>
      </p:sp>
      <p:sp>
        <p:nvSpPr>
          <p:cNvPr id="2" name="Star: 5 Points 1">
            <a:extLst>
              <a:ext uri="{FF2B5EF4-FFF2-40B4-BE49-F238E27FC236}">
                <a16:creationId xmlns:a16="http://schemas.microsoft.com/office/drawing/2014/main" id="{F535D51E-BC7F-47AB-B7ED-A35A8CD84035}"/>
              </a:ext>
            </a:extLst>
          </p:cNvPr>
          <p:cNvSpPr/>
          <p:nvPr/>
        </p:nvSpPr>
        <p:spPr>
          <a:xfrm>
            <a:off x="6883990" y="1733225"/>
            <a:ext cx="131619" cy="147001"/>
          </a:xfrm>
          <a:prstGeom prst="star5">
            <a:avLst>
              <a:gd name="adj" fmla="val 22634"/>
              <a:gd name="hf" fmla="val 105146"/>
              <a:gd name="vf" fmla="val 11055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9DC86F1-85B2-4EA9-9C4B-571BBFCE9211}"/>
              </a:ext>
            </a:extLst>
          </p:cNvPr>
          <p:cNvSpPr/>
          <p:nvPr/>
        </p:nvSpPr>
        <p:spPr>
          <a:xfrm>
            <a:off x="5915872" y="3604108"/>
            <a:ext cx="243977" cy="215444"/>
          </a:xfrm>
          <a:prstGeom prst="rect">
            <a:avLst/>
          </a:prstGeom>
        </p:spPr>
        <p:txBody>
          <a:bodyPr wrap="none">
            <a:spAutoFit/>
          </a:bodyPr>
          <a:lstStyle/>
          <a:p>
            <a:pPr lvl="0" algn="ctr"/>
            <a:r>
              <a:rPr lang="en" sz="800" dirty="0">
                <a:solidFill>
                  <a:schemeClr val="dk2"/>
                </a:solidFill>
                <a:latin typeface="Lato"/>
                <a:ea typeface="Lato"/>
                <a:cs typeface="Lato"/>
                <a:sym typeface="Lato"/>
              </a:rPr>
              <a:t>4</a:t>
            </a:r>
          </a:p>
        </p:txBody>
      </p:sp>
      <p:sp>
        <p:nvSpPr>
          <p:cNvPr id="22" name="Star: 5 Points 21">
            <a:extLst>
              <a:ext uri="{FF2B5EF4-FFF2-40B4-BE49-F238E27FC236}">
                <a16:creationId xmlns:a16="http://schemas.microsoft.com/office/drawing/2014/main" id="{DB35AB53-17C4-2B78-82A8-518D880F12D1}"/>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893700" y="2675"/>
            <a:ext cx="2483700" cy="234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8"/>
          <p:cNvSpPr txBox="1">
            <a:spLocks noGrp="1"/>
          </p:cNvSpPr>
          <p:nvPr>
            <p:ph type="ctrTitle" idx="4294967295"/>
          </p:nvPr>
        </p:nvSpPr>
        <p:spPr>
          <a:xfrm>
            <a:off x="778225" y="2383444"/>
            <a:ext cx="748885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4800" dirty="0">
                <a:solidFill>
                  <a:schemeClr val="lt1"/>
                </a:solidFill>
              </a:rPr>
              <a:t>Supplemental Resources</a:t>
            </a:r>
            <a:endParaRPr sz="4800" dirty="0">
              <a:solidFill>
                <a:schemeClr val="lt1"/>
              </a:solidFill>
            </a:endParaRPr>
          </a:p>
        </p:txBody>
      </p:sp>
      <p:sp>
        <p:nvSpPr>
          <p:cNvPr id="133" name="Google Shape;133;p18"/>
          <p:cNvSpPr txBox="1">
            <a:spLocks noGrp="1"/>
          </p:cNvSpPr>
          <p:nvPr>
            <p:ph type="subTitle" idx="4294967295"/>
          </p:nvPr>
        </p:nvSpPr>
        <p:spPr>
          <a:xfrm>
            <a:off x="778225" y="3435185"/>
            <a:ext cx="6623100" cy="784800"/>
          </a:xfrm>
          <a:prstGeom prst="rect">
            <a:avLst/>
          </a:prstGeom>
        </p:spPr>
        <p:txBody>
          <a:bodyPr spcFirstLastPara="1" wrap="square" lIns="91425" tIns="91425" rIns="91425" bIns="91425" anchor="t" anchorCtr="0">
            <a:noAutofit/>
          </a:bodyPr>
          <a:lstStyle/>
          <a:p>
            <a:pPr marL="0" lvl="0" indent="0">
              <a:buNone/>
            </a:pPr>
            <a:r>
              <a:rPr lang="en-US" dirty="0">
                <a:solidFill>
                  <a:schemeClr val="bg1"/>
                </a:solidFill>
              </a:rPr>
              <a:t>Definition: provided in addition to what is already present or available to complete or enhance it.</a:t>
            </a:r>
          </a:p>
        </p:txBody>
      </p:sp>
      <p:sp>
        <p:nvSpPr>
          <p:cNvPr id="139" name="Google Shape;13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5" name="Graphic 4" descr="Cheers">
            <a:extLst>
              <a:ext uri="{FF2B5EF4-FFF2-40B4-BE49-F238E27FC236}">
                <a16:creationId xmlns:a16="http://schemas.microsoft.com/office/drawing/2014/main" id="{85C5E274-0471-44FC-845C-70E147DA9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5984" y="451104"/>
            <a:ext cx="1438656" cy="1426463"/>
          </a:xfrm>
          <a:prstGeom prst="rect">
            <a:avLst/>
          </a:prstGeom>
        </p:spPr>
      </p:pic>
      <p:sp>
        <p:nvSpPr>
          <p:cNvPr id="3" name="TextBox 2">
            <a:extLst>
              <a:ext uri="{FF2B5EF4-FFF2-40B4-BE49-F238E27FC236}">
                <a16:creationId xmlns:a16="http://schemas.microsoft.com/office/drawing/2014/main" id="{C01B6F3A-4037-49C3-854B-F56FA8374D32}"/>
              </a:ext>
            </a:extLst>
          </p:cNvPr>
          <p:cNvSpPr txBox="1"/>
          <p:nvPr/>
        </p:nvSpPr>
        <p:spPr>
          <a:xfrm>
            <a:off x="7053581" y="4696933"/>
            <a:ext cx="1426994" cy="430887"/>
          </a:xfrm>
          <a:prstGeom prst="rect">
            <a:avLst/>
          </a:prstGeom>
          <a:noFill/>
        </p:spPr>
        <p:txBody>
          <a:bodyPr wrap="none" rtlCol="0">
            <a:spAutoFit/>
          </a:bodyPr>
          <a:lstStyle/>
          <a:p>
            <a:r>
              <a:rPr lang="en-US" sz="800" dirty="0">
                <a:solidFill>
                  <a:schemeClr val="lt1"/>
                </a:solidFill>
              </a:rPr>
              <a:t>https://languages.oup.com/</a:t>
            </a:r>
          </a:p>
          <a:p>
            <a:endParaRPr lang="en-US" dirty="0"/>
          </a:p>
        </p:txBody>
      </p:sp>
      <p:sp>
        <p:nvSpPr>
          <p:cNvPr id="8" name="Star: 5 Points 7">
            <a:extLst>
              <a:ext uri="{FF2B5EF4-FFF2-40B4-BE49-F238E27FC236}">
                <a16:creationId xmlns:a16="http://schemas.microsoft.com/office/drawing/2014/main" id="{45AC6702-5F3C-1662-D87E-341F7E98A353}"/>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AB03F-E916-4A99-8DE1-F73BD4D9CE7A}"/>
              </a:ext>
            </a:extLst>
          </p:cNvPr>
          <p:cNvSpPr>
            <a:spLocks noGrp="1"/>
          </p:cNvSpPr>
          <p:nvPr>
            <p:ph type="title"/>
          </p:nvPr>
        </p:nvSpPr>
        <p:spPr>
          <a:xfrm>
            <a:off x="1615440" y="126740"/>
            <a:ext cx="6269228" cy="857400"/>
          </a:xfrm>
        </p:spPr>
        <p:txBody>
          <a:bodyPr/>
          <a:lstStyle/>
          <a:p>
            <a:r>
              <a:rPr lang="en-US" altLang="en-US" sz="2000" dirty="0">
                <a:solidFill>
                  <a:schemeClr val="tx1">
                    <a:lumMod val="75000"/>
                  </a:schemeClr>
                </a:solidFill>
              </a:rPr>
              <a:t>Title I Programs Provide Supplemental Support</a:t>
            </a:r>
            <a:endParaRPr lang="en-US" sz="2000" dirty="0"/>
          </a:p>
        </p:txBody>
      </p:sp>
      <p:sp>
        <p:nvSpPr>
          <p:cNvPr id="3" name="Text Placeholder 2">
            <a:extLst>
              <a:ext uri="{FF2B5EF4-FFF2-40B4-BE49-F238E27FC236}">
                <a16:creationId xmlns:a16="http://schemas.microsoft.com/office/drawing/2014/main" id="{5D1A1D8F-380D-4975-B270-B8A3F0357825}"/>
              </a:ext>
            </a:extLst>
          </p:cNvPr>
          <p:cNvSpPr>
            <a:spLocks noGrp="1"/>
          </p:cNvSpPr>
          <p:nvPr>
            <p:ph type="body" idx="1"/>
          </p:nvPr>
        </p:nvSpPr>
        <p:spPr>
          <a:xfrm>
            <a:off x="968291" y="1105452"/>
            <a:ext cx="7512283" cy="2985052"/>
          </a:xfrm>
        </p:spPr>
        <p:txBody>
          <a:bodyPr/>
          <a:lstStyle/>
          <a:p>
            <a:pPr marL="114300" indent="0">
              <a:buNone/>
            </a:pPr>
            <a:endParaRPr lang="en-US" sz="2000" dirty="0">
              <a:solidFill>
                <a:schemeClr val="tx1">
                  <a:lumMod val="75000"/>
                </a:schemeClr>
              </a:solidFill>
              <a:latin typeface="Raleway" panose="020B0604020202020204" charset="0"/>
            </a:endParaRPr>
          </a:p>
          <a:p>
            <a:pPr lvl="1"/>
            <a:r>
              <a:rPr lang="en-US" sz="1600" dirty="0">
                <a:solidFill>
                  <a:schemeClr val="tx1">
                    <a:lumMod val="75000"/>
                  </a:schemeClr>
                </a:solidFill>
                <a:latin typeface="Raleway" panose="020B0604020202020204" charset="0"/>
              </a:rPr>
              <a:t>Intervention Teachers</a:t>
            </a:r>
          </a:p>
          <a:p>
            <a:pPr lvl="1"/>
            <a:r>
              <a:rPr lang="en-US" sz="1600" dirty="0">
                <a:solidFill>
                  <a:schemeClr val="tx1">
                    <a:lumMod val="75000"/>
                  </a:schemeClr>
                </a:solidFill>
                <a:latin typeface="Raleway" panose="020B0604020202020204" charset="0"/>
              </a:rPr>
              <a:t>Promise Time Tutoring afterschool</a:t>
            </a:r>
          </a:p>
          <a:p>
            <a:pPr lvl="1"/>
            <a:r>
              <a:rPr lang="en-US" sz="1600" dirty="0">
                <a:solidFill>
                  <a:schemeClr val="tx1">
                    <a:lumMod val="75000"/>
                  </a:schemeClr>
                </a:solidFill>
                <a:latin typeface="Raleway" panose="020B0604020202020204" charset="0"/>
              </a:rPr>
              <a:t>Supplemental Materials- Leveled reading materials</a:t>
            </a:r>
          </a:p>
          <a:p>
            <a:pPr lvl="1"/>
            <a:r>
              <a:rPr lang="en-US" sz="1600" dirty="0">
                <a:solidFill>
                  <a:schemeClr val="tx1">
                    <a:lumMod val="75000"/>
                  </a:schemeClr>
                </a:solidFill>
                <a:latin typeface="Raleway" panose="020B0604020202020204" charset="0"/>
              </a:rPr>
              <a:t>Software- Flocabulary</a:t>
            </a:r>
          </a:p>
          <a:p>
            <a:pPr lvl="1"/>
            <a:r>
              <a:rPr lang="en-US" sz="1600" dirty="0">
                <a:solidFill>
                  <a:schemeClr val="tx1">
                    <a:lumMod val="75000"/>
                  </a:schemeClr>
                </a:solidFill>
                <a:latin typeface="Raleway" panose="020B0604020202020204" charset="0"/>
              </a:rPr>
              <a:t>Family Events- STEM Night, Winter Event</a:t>
            </a:r>
          </a:p>
          <a:p>
            <a:pPr lvl="1"/>
            <a:r>
              <a:rPr lang="en-US" sz="1600" dirty="0">
                <a:solidFill>
                  <a:schemeClr val="tx1">
                    <a:lumMod val="75000"/>
                  </a:schemeClr>
                </a:solidFill>
                <a:latin typeface="Raleway" panose="020B0604020202020204" charset="0"/>
              </a:rPr>
              <a:t>Ready Set Kindergarten</a:t>
            </a:r>
          </a:p>
          <a:p>
            <a:pPr lvl="1"/>
            <a:r>
              <a:rPr lang="en-US" sz="1600" dirty="0">
                <a:solidFill>
                  <a:schemeClr val="tx1">
                    <a:lumMod val="75000"/>
                  </a:schemeClr>
                </a:solidFill>
                <a:latin typeface="Raleway" panose="020B0604020202020204" charset="0"/>
              </a:rPr>
              <a:t>Take Home materials</a:t>
            </a:r>
          </a:p>
          <a:p>
            <a:pPr lvl="1"/>
            <a:endParaRPr lang="en-US" dirty="0"/>
          </a:p>
        </p:txBody>
      </p:sp>
      <p:sp>
        <p:nvSpPr>
          <p:cNvPr id="4" name="Slide Number Placeholder 3">
            <a:extLst>
              <a:ext uri="{FF2B5EF4-FFF2-40B4-BE49-F238E27FC236}">
                <a16:creationId xmlns:a16="http://schemas.microsoft.com/office/drawing/2014/main" id="{39ED4702-F666-40FD-9901-461BBE1E9C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7" name="Smiley Face 6">
            <a:extLst>
              <a:ext uri="{FF2B5EF4-FFF2-40B4-BE49-F238E27FC236}">
                <a16:creationId xmlns:a16="http://schemas.microsoft.com/office/drawing/2014/main" id="{EB5C17AB-E3C5-63D8-0891-3FBFA4DA444A}"/>
              </a:ext>
            </a:extLst>
          </p:cNvPr>
          <p:cNvSpPr/>
          <p:nvPr/>
        </p:nvSpPr>
        <p:spPr>
          <a:xfrm>
            <a:off x="8140910" y="331988"/>
            <a:ext cx="548700" cy="313500"/>
          </a:xfrm>
          <a:prstGeom prst="smileyFac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30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8"/>
          <p:cNvSpPr txBox="1">
            <a:spLocks noGrp="1"/>
          </p:cNvSpPr>
          <p:nvPr>
            <p:ph type="title"/>
          </p:nvPr>
        </p:nvSpPr>
        <p:spPr>
          <a:xfrm>
            <a:off x="326571" y="358388"/>
            <a:ext cx="7529805"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solidFill>
              </a:rPr>
              <a:t>Title I Schoolwide Planning and Input</a:t>
            </a:r>
            <a:endParaRPr dirty="0">
              <a:solidFill>
                <a:schemeClr val="tx1"/>
              </a:solidFill>
            </a:endParaRPr>
          </a:p>
        </p:txBody>
      </p:sp>
      <p:grpSp>
        <p:nvGrpSpPr>
          <p:cNvPr id="243" name="Google Shape;243;p28"/>
          <p:cNvGrpSpPr/>
          <p:nvPr/>
        </p:nvGrpSpPr>
        <p:grpSpPr>
          <a:xfrm>
            <a:off x="5632317" y="2002063"/>
            <a:ext cx="3305700" cy="2612288"/>
            <a:chOff x="5632317" y="1189775"/>
            <a:chExt cx="3305700" cy="3483050"/>
          </a:xfrm>
        </p:grpSpPr>
        <p:sp>
          <p:nvSpPr>
            <p:cNvPr id="244" name="Google Shape;244;p28"/>
            <p:cNvSpPr/>
            <p:nvPr/>
          </p:nvSpPr>
          <p:spPr>
            <a:xfrm>
              <a:off x="5632317" y="1189775"/>
              <a:ext cx="3305700" cy="66900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Last</a:t>
              </a:r>
              <a:endParaRPr>
                <a:solidFill>
                  <a:schemeClr val="lt1"/>
                </a:solidFill>
                <a:latin typeface="Lato"/>
                <a:ea typeface="Lato"/>
                <a:cs typeface="Lato"/>
                <a:sym typeface="Lato"/>
              </a:endParaRPr>
            </a:p>
          </p:txBody>
        </p:sp>
        <p:sp>
          <p:nvSpPr>
            <p:cNvPr id="245" name="Google Shape;245;p28"/>
            <p:cNvSpPr txBox="1"/>
            <p:nvPr/>
          </p:nvSpPr>
          <p:spPr>
            <a:xfrm>
              <a:off x="6167062" y="2000859"/>
              <a:ext cx="2236201" cy="2671966"/>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All Title I schools must document that parents are involved in the schoolwide planning process.</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grpSp>
        <p:nvGrpSpPr>
          <p:cNvPr id="246" name="Google Shape;246;p28"/>
          <p:cNvGrpSpPr/>
          <p:nvPr/>
        </p:nvGrpSpPr>
        <p:grpSpPr>
          <a:xfrm>
            <a:off x="0" y="2002224"/>
            <a:ext cx="3546900" cy="2612127"/>
            <a:chOff x="0" y="1189989"/>
            <a:chExt cx="3546900" cy="3482836"/>
          </a:xfrm>
        </p:grpSpPr>
        <p:sp>
          <p:nvSpPr>
            <p:cNvPr id="247" name="Google Shape;247;p28"/>
            <p:cNvSpPr/>
            <p:nvPr/>
          </p:nvSpPr>
          <p:spPr>
            <a:xfrm>
              <a:off x="0" y="1189989"/>
              <a:ext cx="3546900" cy="669000"/>
            </a:xfrm>
            <a:prstGeom prst="homePlate">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First</a:t>
              </a:r>
              <a:endParaRPr sz="2400">
                <a:solidFill>
                  <a:schemeClr val="lt1"/>
                </a:solidFill>
                <a:latin typeface="Raleway"/>
                <a:ea typeface="Raleway"/>
                <a:cs typeface="Raleway"/>
                <a:sym typeface="Raleway"/>
              </a:endParaRPr>
            </a:p>
          </p:txBody>
        </p:sp>
        <p:sp>
          <p:nvSpPr>
            <p:cNvPr id="248" name="Google Shape;248;p28"/>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lang="en-US" sz="1600" dirty="0">
                <a:solidFill>
                  <a:schemeClr val="dk1"/>
                </a:solidFill>
                <a:latin typeface="Lato"/>
                <a:ea typeface="Lato"/>
                <a:cs typeface="Lato"/>
                <a:sym typeface="Lato"/>
              </a:endParaRPr>
            </a:p>
          </p:txBody>
        </p:sp>
      </p:grpSp>
      <p:grpSp>
        <p:nvGrpSpPr>
          <p:cNvPr id="249" name="Google Shape;249;p28"/>
          <p:cNvGrpSpPr/>
          <p:nvPr/>
        </p:nvGrpSpPr>
        <p:grpSpPr>
          <a:xfrm>
            <a:off x="2944204" y="2002063"/>
            <a:ext cx="3305700" cy="2654486"/>
            <a:chOff x="2944204" y="1189775"/>
            <a:chExt cx="3305700" cy="3539314"/>
          </a:xfrm>
        </p:grpSpPr>
        <p:sp>
          <p:nvSpPr>
            <p:cNvPr id="250" name="Google Shape;250;p28"/>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 sz="2400">
                  <a:solidFill>
                    <a:schemeClr val="lt1"/>
                  </a:solidFill>
                  <a:latin typeface="Raleway"/>
                  <a:ea typeface="Raleway"/>
                  <a:cs typeface="Raleway"/>
                  <a:sym typeface="Raleway"/>
                </a:rPr>
                <a:t>Second</a:t>
              </a:r>
              <a:endParaRPr>
                <a:solidFill>
                  <a:schemeClr val="lt1"/>
                </a:solidFill>
                <a:latin typeface="Lato"/>
                <a:ea typeface="Lato"/>
                <a:cs typeface="Lato"/>
                <a:sym typeface="Lato"/>
              </a:endParaRPr>
            </a:p>
          </p:txBody>
        </p:sp>
        <p:sp>
          <p:nvSpPr>
            <p:cNvPr id="251" name="Google Shape;251;p28"/>
            <p:cNvSpPr txBox="1"/>
            <p:nvPr/>
          </p:nvSpPr>
          <p:spPr>
            <a:xfrm>
              <a:off x="3366425" y="2000859"/>
              <a:ext cx="2325773" cy="2728230"/>
            </a:xfrm>
            <a:prstGeom prst="rect">
              <a:avLst/>
            </a:prstGeom>
            <a:noFill/>
            <a:ln>
              <a:noFill/>
            </a:ln>
          </p:spPr>
          <p:txBody>
            <a:bodyPr spcFirstLastPara="1" wrap="square" lIns="91425" tIns="91425" rIns="91425" bIns="91425" anchor="t" anchorCtr="0">
              <a:noAutofit/>
            </a:bodyPr>
            <a:lstStyle/>
            <a:p>
              <a:pPr>
                <a:lnSpc>
                  <a:spcPct val="115000"/>
                </a:lnSpc>
                <a:buClr>
                  <a:schemeClr val="dk1"/>
                </a:buClr>
                <a:buSzPts val="1100"/>
              </a:pPr>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Please attend online or in-person meetings/trainings and complete surveys to provide input on Title I funding.</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Lato"/>
                <a:ea typeface="Lato"/>
                <a:cs typeface="Lato"/>
                <a:sym typeface="Lato"/>
              </a:endParaRPr>
            </a:p>
          </p:txBody>
        </p:sp>
      </p:grpSp>
      <p:sp>
        <p:nvSpPr>
          <p:cNvPr id="252" name="Google Shape;252;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Rectangle 2">
            <a:extLst>
              <a:ext uri="{FF2B5EF4-FFF2-40B4-BE49-F238E27FC236}">
                <a16:creationId xmlns:a16="http://schemas.microsoft.com/office/drawing/2014/main" id="{E226A15A-AB8B-461E-B4CC-2F680DF8B07A}"/>
              </a:ext>
            </a:extLst>
          </p:cNvPr>
          <p:cNvSpPr/>
          <p:nvPr/>
        </p:nvSpPr>
        <p:spPr>
          <a:xfrm>
            <a:off x="851028" y="2654338"/>
            <a:ext cx="1997861" cy="1384995"/>
          </a:xfrm>
          <a:prstGeom prst="rect">
            <a:avLst/>
          </a:prstGeom>
        </p:spPr>
        <p:txBody>
          <a:bodyPr wrap="square">
            <a:spAutoFit/>
          </a:bodyPr>
          <a:lstStyle/>
          <a:p>
            <a:r>
              <a:rPr lang="en-US" dirty="0">
                <a:solidFill>
                  <a:schemeClr val="tx1">
                    <a:lumMod val="75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Seek Input from school, family, and community members determine how Title I funds are used based on a needs assessment. </a:t>
            </a:r>
          </a:p>
        </p:txBody>
      </p:sp>
      <p:sp>
        <p:nvSpPr>
          <p:cNvPr id="14" name="Star: 5 Points 13">
            <a:extLst>
              <a:ext uri="{FF2B5EF4-FFF2-40B4-BE49-F238E27FC236}">
                <a16:creationId xmlns:a16="http://schemas.microsoft.com/office/drawing/2014/main" id="{52848199-698A-DABF-ACDD-4AB2811C8B1A}"/>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6584-6FC8-4CFE-ABC7-CA3DA9441705}"/>
              </a:ext>
            </a:extLst>
          </p:cNvPr>
          <p:cNvSpPr>
            <a:spLocks noGrp="1"/>
          </p:cNvSpPr>
          <p:nvPr>
            <p:ph type="title"/>
          </p:nvPr>
        </p:nvSpPr>
        <p:spPr>
          <a:xfrm>
            <a:off x="1586344" y="358388"/>
            <a:ext cx="5769955" cy="857400"/>
          </a:xfrm>
        </p:spPr>
        <p:txBody>
          <a:bodyPr/>
          <a:lstStyle/>
          <a:p>
            <a:r>
              <a:rPr lang="en-US" dirty="0">
                <a:solidFill>
                  <a:schemeClr val="tx1"/>
                </a:solidFill>
              </a:rPr>
              <a:t>Title I Schoolwide Budget</a:t>
            </a:r>
          </a:p>
        </p:txBody>
      </p:sp>
      <p:sp>
        <p:nvSpPr>
          <p:cNvPr id="3" name="Slide Number Placeholder 2">
            <a:extLst>
              <a:ext uri="{FF2B5EF4-FFF2-40B4-BE49-F238E27FC236}">
                <a16:creationId xmlns:a16="http://schemas.microsoft.com/office/drawing/2014/main" id="{8765C816-4D0F-4FD9-9F2C-734D99E57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Rectangle 3">
            <a:extLst>
              <a:ext uri="{FF2B5EF4-FFF2-40B4-BE49-F238E27FC236}">
                <a16:creationId xmlns:a16="http://schemas.microsoft.com/office/drawing/2014/main" id="{4A85E29F-2C64-49C1-AD16-7CD5491C723C}"/>
              </a:ext>
            </a:extLst>
          </p:cNvPr>
          <p:cNvSpPr/>
          <p:nvPr/>
        </p:nvSpPr>
        <p:spPr>
          <a:xfrm>
            <a:off x="1066801" y="1587931"/>
            <a:ext cx="6428509" cy="1231106"/>
          </a:xfrm>
          <a:prstGeom prst="rect">
            <a:avLst/>
          </a:prstGeom>
        </p:spPr>
        <p:txBody>
          <a:bodyPr wrap="square">
            <a:spAutoFit/>
          </a:bodyPr>
          <a:lstStyle/>
          <a:p>
            <a:pPr marL="0" indent="0">
              <a:buNone/>
            </a:pPr>
            <a:r>
              <a:rPr lang="en-US" sz="2000" dirty="0">
                <a:solidFill>
                  <a:schemeClr val="tx2">
                    <a:lumMod val="10000"/>
                  </a:schemeClr>
                </a:solidFill>
                <a:latin typeface="Nirmala UI Semilight" panose="020B0402040204020203" pitchFamily="34" charset="0"/>
                <a:ea typeface="Nirmala UI Semilight" panose="020B0402040204020203" pitchFamily="34" charset="0"/>
                <a:cs typeface="Nirmala UI Semilight" panose="020B0402040204020203" pitchFamily="34" charset="0"/>
              </a:rPr>
              <a:t>San Jose Elementary is provided </a:t>
            </a:r>
            <a:r>
              <a:rPr lang="en-US" sz="2000"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rPr>
              <a:t>$66,638.00  to pay for supplemental resources and programs for increased student achievement.</a:t>
            </a:r>
          </a:p>
          <a:p>
            <a:pPr marL="0" indent="0">
              <a:buNone/>
            </a:pPr>
            <a:endParaRPr lang="en-US" dirty="0">
              <a:solidFill>
                <a:schemeClr val="tx1"/>
              </a:solidFill>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pic>
        <p:nvPicPr>
          <p:cNvPr id="5" name="Graphic 4" descr="Money">
            <a:extLst>
              <a:ext uri="{FF2B5EF4-FFF2-40B4-BE49-F238E27FC236}">
                <a16:creationId xmlns:a16="http://schemas.microsoft.com/office/drawing/2014/main" id="{DBABE446-B20A-4145-8889-C6BD3CC0E8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9816" y="476010"/>
            <a:ext cx="616528" cy="622156"/>
          </a:xfrm>
          <a:prstGeom prst="rect">
            <a:avLst/>
          </a:prstGeom>
        </p:spPr>
      </p:pic>
      <p:sp>
        <p:nvSpPr>
          <p:cNvPr id="6" name="Star: 5 Points 5">
            <a:extLst>
              <a:ext uri="{FF2B5EF4-FFF2-40B4-BE49-F238E27FC236}">
                <a16:creationId xmlns:a16="http://schemas.microsoft.com/office/drawing/2014/main" id="{AC6DEB86-A807-A2A9-E635-3F4A912DE015}"/>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20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BEDC6A04-F048-4DD3-A967-1B488BB5BB74}"/>
              </a:ext>
            </a:extLst>
          </p:cNvPr>
          <p:cNvGraphicFramePr/>
          <p:nvPr>
            <p:extLst>
              <p:ext uri="{D42A27DB-BD31-4B8C-83A1-F6EECF244321}">
                <p14:modId xmlns:p14="http://schemas.microsoft.com/office/powerpoint/2010/main" val="861251166"/>
              </p:ext>
            </p:extLst>
          </p:nvPr>
        </p:nvGraphicFramePr>
        <p:xfrm>
          <a:off x="4431792" y="724937"/>
          <a:ext cx="3962400" cy="405432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C3692DB-C52F-4B0E-AC8B-F71726B5B957}"/>
              </a:ext>
            </a:extLst>
          </p:cNvPr>
          <p:cNvSpPr/>
          <p:nvPr/>
        </p:nvSpPr>
        <p:spPr>
          <a:xfrm>
            <a:off x="516715" y="1432158"/>
            <a:ext cx="3915077" cy="1495474"/>
          </a:xfrm>
          <a:prstGeom prst="rect">
            <a:avLst/>
          </a:prstGeom>
        </p:spPr>
        <p:txBody>
          <a:bodyPr wrap="square">
            <a:spAutoFit/>
          </a:bodyPr>
          <a:lstStyle/>
          <a:p>
            <a:pPr>
              <a:lnSpc>
                <a:spcPct val="107000"/>
              </a:lnSpc>
              <a:spcAft>
                <a:spcPts val="600"/>
              </a:spcAft>
            </a:pPr>
            <a:r>
              <a:rPr lang="en-US" sz="1800" dirty="0">
                <a:latin typeface="Calibri" panose="020F0502020204030204" pitchFamily="34" charset="0"/>
                <a:ea typeface="Calibri" panose="020F0502020204030204" pitchFamily="34" charset="0"/>
                <a:cs typeface="Times New Roman" panose="02020603050405020304" pitchFamily="18" charset="0"/>
              </a:rPr>
              <a:t>Total Allocation - $6,322.00</a:t>
            </a:r>
          </a:p>
          <a:p>
            <a:pPr>
              <a:lnSpc>
                <a:spcPct val="107000"/>
              </a:lnSpc>
              <a:spcAft>
                <a:spcPts val="600"/>
              </a:spcAft>
            </a:pPr>
            <a:r>
              <a:rPr lang="en-US" sz="1800" dirty="0">
                <a:latin typeface="Calibri" panose="020F0502020204030204" pitchFamily="34" charset="0"/>
                <a:ea typeface="Calibri" panose="020F0502020204030204" pitchFamily="34" charset="0"/>
                <a:cs typeface="Times New Roman" panose="02020603050405020304" pitchFamily="18" charset="0"/>
              </a:rPr>
              <a:t>Family Workshops</a:t>
            </a:r>
          </a:p>
          <a:p>
            <a:pPr>
              <a:lnSpc>
                <a:spcPct val="107000"/>
              </a:lnSpc>
              <a:spcAft>
                <a:spcPts val="600"/>
              </a:spcAft>
            </a:pPr>
            <a:r>
              <a:rPr lang="en-US" sz="1800" dirty="0">
                <a:latin typeface="Calibri" panose="020F0502020204030204" pitchFamily="34" charset="0"/>
                <a:ea typeface="Calibri" panose="020F0502020204030204" pitchFamily="34" charset="0"/>
                <a:cs typeface="Times New Roman" panose="02020603050405020304" pitchFamily="18" charset="0"/>
              </a:rPr>
              <a:t>Take Home materials</a:t>
            </a:r>
          </a:p>
          <a:p>
            <a:pPr>
              <a:lnSpc>
                <a:spcPct val="107000"/>
              </a:lnSpc>
              <a:spcAft>
                <a:spcPts val="600"/>
              </a:spcAft>
            </a:pPr>
            <a:r>
              <a:rPr lang="en-US" sz="1800" dirty="0">
                <a:latin typeface="Calibri" panose="020F0502020204030204" pitchFamily="34" charset="0"/>
                <a:ea typeface="Calibri" panose="020F0502020204030204" pitchFamily="34" charset="0"/>
                <a:cs typeface="Times New Roman" panose="02020603050405020304" pitchFamily="18" charset="0"/>
              </a:rPr>
              <a:t>Kindergarten Readiness</a:t>
            </a:r>
          </a:p>
        </p:txBody>
      </p:sp>
      <p:sp>
        <p:nvSpPr>
          <p:cNvPr id="5" name="TextBox 4">
            <a:extLst>
              <a:ext uri="{FF2B5EF4-FFF2-40B4-BE49-F238E27FC236}">
                <a16:creationId xmlns:a16="http://schemas.microsoft.com/office/drawing/2014/main" id="{04C1DCEF-D392-4A2F-ABFE-955D4C38D101}"/>
              </a:ext>
            </a:extLst>
          </p:cNvPr>
          <p:cNvSpPr txBox="1"/>
          <p:nvPr/>
        </p:nvSpPr>
        <p:spPr>
          <a:xfrm>
            <a:off x="2202782" y="417160"/>
            <a:ext cx="5411121" cy="307777"/>
          </a:xfrm>
          <a:prstGeom prst="rect">
            <a:avLst/>
          </a:prstGeom>
          <a:noFill/>
        </p:spPr>
        <p:txBody>
          <a:bodyPr wrap="square" rtlCol="0">
            <a:spAutoFit/>
          </a:bodyPr>
          <a:lstStyle/>
          <a:p>
            <a:r>
              <a:rPr lang="en-US" dirty="0"/>
              <a:t>A+ School’s Title I Parent &amp; Family Engagement 2022-23 Budget</a:t>
            </a:r>
          </a:p>
        </p:txBody>
      </p:sp>
      <p:sp>
        <p:nvSpPr>
          <p:cNvPr id="6" name="Star: 5 Points 5">
            <a:extLst>
              <a:ext uri="{FF2B5EF4-FFF2-40B4-BE49-F238E27FC236}">
                <a16:creationId xmlns:a16="http://schemas.microsoft.com/office/drawing/2014/main" id="{5278E5CE-B401-E8A5-1C32-4B3391D0BD26}"/>
              </a:ext>
            </a:extLst>
          </p:cNvPr>
          <p:cNvSpPr/>
          <p:nvPr/>
        </p:nvSpPr>
        <p:spPr>
          <a:xfrm>
            <a:off x="8220269" y="195943"/>
            <a:ext cx="597160" cy="53184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072113"/>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ltureName xmlns="470e3eb8-2c6e-4173-8601-803ae60d320b" xsi:nil="true"/>
    <Is_Collaboration_Space_Locked xmlns="470e3eb8-2c6e-4173-8601-803ae60d320b" xsi:nil="true"/>
    <Members xmlns="470e3eb8-2c6e-4173-8601-803ae60d320b">
      <UserInfo>
        <DisplayName/>
        <AccountId xsi:nil="true"/>
        <AccountType/>
      </UserInfo>
    </Members>
    <Member_Groups xmlns="470e3eb8-2c6e-4173-8601-803ae60d320b">
      <UserInfo>
        <DisplayName/>
        <AccountId xsi:nil="true"/>
        <AccountType/>
      </UserInfo>
    </Member_Groups>
    <Owner xmlns="470e3eb8-2c6e-4173-8601-803ae60d320b">
      <UserInfo>
        <DisplayName/>
        <AccountId xsi:nil="true"/>
        <AccountType/>
      </UserInfo>
    </Owner>
    <Invited_Leaders xmlns="470e3eb8-2c6e-4173-8601-803ae60d320b" xsi:nil="true"/>
    <DefaultSectionNames xmlns="470e3eb8-2c6e-4173-8601-803ae60d320b" xsi:nil="true"/>
    <Has_Leaders_Only_SectionGroup xmlns="470e3eb8-2c6e-4173-8601-803ae60d320b" xsi:nil="true"/>
    <Templates xmlns="470e3eb8-2c6e-4173-8601-803ae60d320b" xsi:nil="true"/>
    <NotebookType xmlns="470e3eb8-2c6e-4173-8601-803ae60d320b" xsi:nil="true"/>
    <AppVersion xmlns="470e3eb8-2c6e-4173-8601-803ae60d320b" xsi:nil="true"/>
    <Self_Registration_Enabled xmlns="470e3eb8-2c6e-4173-8601-803ae60d320b" xsi:nil="true"/>
    <Invited_Members xmlns="470e3eb8-2c6e-4173-8601-803ae60d320b" xsi:nil="true"/>
    <Self_Registration_Enabled0 xmlns="470e3eb8-2c6e-4173-8601-803ae60d320b" xsi:nil="true"/>
    <FolderType xmlns="470e3eb8-2c6e-4173-8601-803ae60d320b" xsi:nil="true"/>
    <Leaders xmlns="470e3eb8-2c6e-4173-8601-803ae60d320b">
      <UserInfo>
        <DisplayName/>
        <AccountId xsi:nil="true"/>
        <AccountType/>
      </UserInfo>
    </Lead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2801C5F63A8043822B92FA3B16A45A" ma:contentTypeVersion="30" ma:contentTypeDescription="Create a new document." ma:contentTypeScope="" ma:versionID="d23293690906b3f7e7b463ad2fffb293">
  <xsd:schema xmlns:xsd="http://www.w3.org/2001/XMLSchema" xmlns:xs="http://www.w3.org/2001/XMLSchema" xmlns:p="http://schemas.microsoft.com/office/2006/metadata/properties" xmlns:ns3="bfa61328-a57b-4abf-9956-9c179249eabe" xmlns:ns4="470e3eb8-2c6e-4173-8601-803ae60d320b" targetNamespace="http://schemas.microsoft.com/office/2006/metadata/properties" ma:root="true" ma:fieldsID="480aaf61d6b0b9216f9b6dee26face98" ns3:_="" ns4:_="">
    <xsd:import namespace="bfa61328-a57b-4abf-9956-9c179249eabe"/>
    <xsd:import namespace="470e3eb8-2c6e-4173-8601-803ae60d320b"/>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4:Templates" minOccurs="0"/>
                <xsd:element ref="ns4:CultureName" minOccurs="0"/>
                <xsd:element ref="ns4:Self_Registration_Enabled0" minOccurs="0"/>
                <xsd:element ref="ns4:Is_Collaboration_Space_Locked"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61328-a57b-4abf-9956-9c179249eab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0e3eb8-2c6e-4173-8601-803ae60d320b"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Leaders_Only_SectionGroup" ma:index="22" nillable="true" ma:displayName="Has Leaders Only SectionGroup" ma:internalName="Has_Leaders_Only_SectionGroup">
      <xsd:simpleType>
        <xsd:restriction base="dms:Boolean"/>
      </xsd:simpleType>
    </xsd:element>
    <xsd:element name="Templates" ma:index="23" nillable="true" ma:displayName="Templates" ma:internalName="Templates">
      <xsd:simpleType>
        <xsd:restriction base="dms:Note">
          <xsd:maxLength value="255"/>
        </xsd:restriction>
      </xsd:simpleType>
    </xsd:element>
    <xsd:element name="CultureName" ma:index="24" nillable="true" ma:displayName="Culture Name" ma:internalName="CultureName">
      <xsd:simpleType>
        <xsd:restriction base="dms:Text"/>
      </xsd:simpleType>
    </xsd:element>
    <xsd:element name="Self_Registration_Enabled0" ma:index="25" nillable="true" ma:displayName="Self Registration Enabled" ma:internalName="Self_Registration_Enabled0">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AutoTags" ma:index="29" nillable="true" ma:displayName="Tags" ma:internalName="MediaServiceAutoTags" ma:readOnly="true">
      <xsd:simpleType>
        <xsd:restriction base="dms:Text"/>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MediaLengthInSeconds" ma:hidden="true" ma:internalName="MediaLengthInSeconds" ma:readOnly="true">
      <xsd:simpleType>
        <xsd:restriction base="dms:Unknown"/>
      </xsd:simpleType>
    </xsd:element>
    <xsd:element name="MediaServiceLocation" ma:index="3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C683C-F712-4285-83F9-47B438E00907}">
  <ds:schemaRefs>
    <ds:schemaRef ds:uri="http://schemas.microsoft.com/sharepoint/v3/contenttype/forms"/>
  </ds:schemaRefs>
</ds:datastoreItem>
</file>

<file path=customXml/itemProps2.xml><?xml version="1.0" encoding="utf-8"?>
<ds:datastoreItem xmlns:ds="http://schemas.openxmlformats.org/officeDocument/2006/customXml" ds:itemID="{4D974530-AC96-431F-AD8D-2C022D30E692}">
  <ds:schemaRefs>
    <ds:schemaRef ds:uri="http://purl.org/dc/elements/1.1/"/>
    <ds:schemaRef ds:uri="http://schemas.microsoft.com/office/2006/metadata/properties"/>
    <ds:schemaRef ds:uri="bfa61328-a57b-4abf-9956-9c179249eab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70e3eb8-2c6e-4173-8601-803ae60d320b"/>
    <ds:schemaRef ds:uri="http://www.w3.org/XML/1998/namespace"/>
    <ds:schemaRef ds:uri="http://purl.org/dc/dcmitype/"/>
  </ds:schemaRefs>
</ds:datastoreItem>
</file>

<file path=customXml/itemProps3.xml><?xml version="1.0" encoding="utf-8"?>
<ds:datastoreItem xmlns:ds="http://schemas.openxmlformats.org/officeDocument/2006/customXml" ds:itemID="{D2D80AFF-E56B-4EFB-B3B3-506D63099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61328-a57b-4abf-9956-9c179249eabe"/>
    <ds:schemaRef ds:uri="470e3eb8-2c6e-4173-8601-803ae60d3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23127</TotalTime>
  <Words>1693</Words>
  <Application>Microsoft Office PowerPoint</Application>
  <PresentationFormat>On-screen Show (16:9)</PresentationFormat>
  <Paragraphs>196</Paragraphs>
  <Slides>24</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Nirmala UI Semilight</vt:lpstr>
      <vt:lpstr>Calibri</vt:lpstr>
      <vt:lpstr>Open Sans Condensed</vt:lpstr>
      <vt:lpstr>Roboto</vt:lpstr>
      <vt:lpstr>Lato</vt:lpstr>
      <vt:lpstr>Arial</vt:lpstr>
      <vt:lpstr>Raleway</vt:lpstr>
      <vt:lpstr>Wingdings</vt:lpstr>
      <vt:lpstr>Nirmala UI</vt:lpstr>
      <vt:lpstr>Monotype Corsiva</vt:lpstr>
      <vt:lpstr>Wingdings 2</vt:lpstr>
      <vt:lpstr>Times New Roman</vt:lpstr>
      <vt:lpstr>Antonio template</vt:lpstr>
      <vt:lpstr>Title I Annual Parent Meeting</vt:lpstr>
      <vt:lpstr>PowerPoint Presentation</vt:lpstr>
      <vt:lpstr>All About Title I</vt:lpstr>
      <vt:lpstr>Title I Funding Process</vt:lpstr>
      <vt:lpstr>Supplemental Resources</vt:lpstr>
      <vt:lpstr>Title I Programs Provide Supplemental Support</vt:lpstr>
      <vt:lpstr>Title I Schoolwide Planning and Input</vt:lpstr>
      <vt:lpstr>Title I Schoolwide Budget</vt:lpstr>
      <vt:lpstr>PowerPoint Presentation</vt:lpstr>
      <vt:lpstr>Parent’s Right to Know</vt:lpstr>
      <vt:lpstr>Working Together for Student Success</vt:lpstr>
      <vt:lpstr>Parent-School-Student Compact</vt:lpstr>
      <vt:lpstr>Parent and Family Engagement Plan (PFEP)</vt:lpstr>
      <vt:lpstr>Parent Advisory Council (PAC)</vt:lpstr>
      <vt:lpstr>Recruitment Video: We Want you !</vt:lpstr>
      <vt:lpstr>PowerPoint Presentation</vt:lpstr>
      <vt:lpstr>Accountability </vt:lpstr>
      <vt:lpstr>PowerPoint Presentation</vt:lpstr>
      <vt:lpstr>PowerPoint Presentation</vt:lpstr>
      <vt:lpstr>New Assessment: FAST</vt:lpstr>
      <vt:lpstr>Additional Resources</vt:lpstr>
      <vt:lpstr>We appreciate your time!</vt:lpstr>
      <vt:lpstr>PowerPoint Presentation</vt:lpstr>
      <vt:lpstr>Please take the time to participate in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Annual Parent Meeting</dc:title>
  <dc:creator>Petitbois Merlande</dc:creator>
  <cp:lastModifiedBy>Brown Lisa</cp:lastModifiedBy>
  <cp:revision>68</cp:revision>
  <cp:lastPrinted>2021-07-28T13:58:00Z</cp:lastPrinted>
  <dcterms:modified xsi:type="dcterms:W3CDTF">2022-08-22T20:55:51Z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0x010100262801C5F63A8043822B92FA3B16A45A</vt:lpwstr>
  </property>
</Properties>
</file>